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4" r:id="rId3"/>
    <p:sldId id="265" r:id="rId4"/>
    <p:sldId id="266" r:id="rId5"/>
    <p:sldId id="283" r:id="rId6"/>
    <p:sldId id="267" r:id="rId7"/>
    <p:sldId id="268" r:id="rId8"/>
    <p:sldId id="269" r:id="rId9"/>
    <p:sldId id="282" r:id="rId10"/>
    <p:sldId id="260" r:id="rId11"/>
    <p:sldId id="270" r:id="rId12"/>
    <p:sldId id="271" r:id="rId13"/>
    <p:sldId id="273" r:id="rId14"/>
    <p:sldId id="276" r:id="rId15"/>
    <p:sldId id="274" r:id="rId16"/>
    <p:sldId id="272" r:id="rId17"/>
    <p:sldId id="262" r:id="rId18"/>
    <p:sldId id="279" r:id="rId19"/>
    <p:sldId id="263" r:id="rId20"/>
    <p:sldId id="284" r:id="rId21"/>
    <p:sldId id="280" r:id="rId22"/>
    <p:sldId id="281" r:id="rId23"/>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15" autoAdjust="0"/>
  </p:normalViewPr>
  <p:slideViewPr>
    <p:cSldViewPr>
      <p:cViewPr>
        <p:scale>
          <a:sx n="48" d="100"/>
          <a:sy n="48" d="100"/>
        </p:scale>
        <p:origin x="-5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Ряд 1</c:v>
                </c:pt>
              </c:strCache>
            </c:strRef>
          </c:tx>
          <c:cat>
            <c:strRef>
              <c:f>Лист1!$A$2:$A$5</c:f>
              <c:strCache>
                <c:ptCount val="3"/>
                <c:pt idx="0">
                  <c:v>низкий уровень</c:v>
                </c:pt>
                <c:pt idx="1">
                  <c:v>Средний уровень</c:v>
                </c:pt>
                <c:pt idx="2">
                  <c:v>Высокий уровень</c:v>
                </c:pt>
              </c:strCache>
            </c:strRef>
          </c:cat>
          <c:val>
            <c:numRef>
              <c:f>Лист1!$B$2:$B$5</c:f>
              <c:numCache>
                <c:formatCode>General</c:formatCode>
                <c:ptCount val="4"/>
                <c:pt idx="0">
                  <c:v>13</c:v>
                </c:pt>
                <c:pt idx="1">
                  <c:v>5</c:v>
                </c:pt>
                <c:pt idx="2">
                  <c:v>3</c:v>
                </c:pt>
                <c:pt idx="3">
                  <c:v>0</c:v>
                </c:pt>
              </c:numCache>
            </c:numRef>
          </c:val>
        </c:ser>
        <c:ser>
          <c:idx val="1"/>
          <c:order val="1"/>
          <c:tx>
            <c:strRef>
              <c:f>Лист1!$C$1</c:f>
              <c:strCache>
                <c:ptCount val="1"/>
                <c:pt idx="0">
                  <c:v>Ряд 2</c:v>
                </c:pt>
              </c:strCache>
            </c:strRef>
          </c:tx>
          <c:cat>
            <c:strRef>
              <c:f>Лист1!$A$2:$A$5</c:f>
              <c:strCache>
                <c:ptCount val="3"/>
                <c:pt idx="0">
                  <c:v>низкий уровень</c:v>
                </c:pt>
                <c:pt idx="1">
                  <c:v>Средний уровень</c:v>
                </c:pt>
                <c:pt idx="2">
                  <c:v>Высокий уровень</c:v>
                </c:pt>
              </c:strCache>
            </c:strRef>
          </c:cat>
          <c:val>
            <c:numRef>
              <c:f>Лист1!$C$2:$C$5</c:f>
              <c:numCache>
                <c:formatCode>General</c:formatCode>
                <c:ptCount val="4"/>
                <c:pt idx="0">
                  <c:v>9</c:v>
                </c:pt>
                <c:pt idx="1">
                  <c:v>7</c:v>
                </c:pt>
                <c:pt idx="2">
                  <c:v>5</c:v>
                </c:pt>
                <c:pt idx="3">
                  <c:v>0</c:v>
                </c:pt>
              </c:numCache>
            </c:numRef>
          </c:val>
        </c:ser>
        <c:ser>
          <c:idx val="2"/>
          <c:order val="2"/>
          <c:tx>
            <c:strRef>
              <c:f>Лист1!$D$1</c:f>
              <c:strCache>
                <c:ptCount val="1"/>
                <c:pt idx="0">
                  <c:v>Столбец1</c:v>
                </c:pt>
              </c:strCache>
            </c:strRef>
          </c:tx>
          <c:cat>
            <c:strRef>
              <c:f>Лист1!$A$2:$A$5</c:f>
              <c:strCache>
                <c:ptCount val="3"/>
                <c:pt idx="0">
                  <c:v>низкий уровень</c:v>
                </c:pt>
                <c:pt idx="1">
                  <c:v>Средний уровень</c:v>
                </c:pt>
                <c:pt idx="2">
                  <c:v>Высокий уровень</c:v>
                </c:pt>
              </c:strCache>
            </c:strRef>
          </c:cat>
          <c:val>
            <c:numRef>
              <c:f>Лист1!$D$2:$D$5</c:f>
              <c:numCache>
                <c:formatCode>General</c:formatCode>
                <c:ptCount val="4"/>
              </c:numCache>
            </c:numRef>
          </c:val>
        </c:ser>
        <c:axId val="74213632"/>
        <c:axId val="74231808"/>
      </c:barChart>
      <c:catAx>
        <c:axId val="74213632"/>
        <c:scaling>
          <c:orientation val="minMax"/>
        </c:scaling>
        <c:axPos val="b"/>
        <c:tickLblPos val="nextTo"/>
        <c:crossAx val="74231808"/>
        <c:crosses val="autoZero"/>
        <c:auto val="1"/>
        <c:lblAlgn val="ctr"/>
        <c:lblOffset val="100"/>
      </c:catAx>
      <c:valAx>
        <c:axId val="74231808"/>
        <c:scaling>
          <c:orientation val="minMax"/>
        </c:scaling>
        <c:axPos val="l"/>
        <c:majorGridlines/>
        <c:numFmt formatCode="General" sourceLinked="1"/>
        <c:tickLblPos val="nextTo"/>
        <c:crossAx val="74213632"/>
        <c:crosses val="autoZero"/>
        <c:crossBetween val="between"/>
      </c:valAx>
    </c:plotArea>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Ряд 1</c:v>
                </c:pt>
              </c:strCache>
            </c:strRef>
          </c:tx>
          <c:cat>
            <c:strRef>
              <c:f>Лист1!$A$2:$A$5</c:f>
              <c:strCache>
                <c:ptCount val="4"/>
                <c:pt idx="0">
                  <c:v>Собрание</c:v>
                </c:pt>
                <c:pt idx="1">
                  <c:v>Консультации</c:v>
                </c:pt>
                <c:pt idx="2">
                  <c:v>Конкурсы</c:v>
                </c:pt>
                <c:pt idx="3">
                  <c:v>Памятки</c:v>
                </c:pt>
              </c:strCache>
            </c:strRef>
          </c:cat>
          <c:val>
            <c:numRef>
              <c:f>Лист1!$B$2:$B$5</c:f>
              <c:numCache>
                <c:formatCode>General</c:formatCode>
                <c:ptCount val="4"/>
                <c:pt idx="0">
                  <c:v>1</c:v>
                </c:pt>
                <c:pt idx="1">
                  <c:v>5</c:v>
                </c:pt>
                <c:pt idx="2">
                  <c:v>2</c:v>
                </c:pt>
                <c:pt idx="3">
                  <c:v>5</c:v>
                </c:pt>
              </c:numCache>
            </c:numRef>
          </c:val>
        </c:ser>
        <c:ser>
          <c:idx val="1"/>
          <c:order val="1"/>
          <c:tx>
            <c:strRef>
              <c:f>Лист1!$C$1</c:f>
              <c:strCache>
                <c:ptCount val="1"/>
                <c:pt idx="0">
                  <c:v>Ряд 2</c:v>
                </c:pt>
              </c:strCache>
            </c:strRef>
          </c:tx>
          <c:cat>
            <c:strRef>
              <c:f>Лист1!$A$2:$A$5</c:f>
              <c:strCache>
                <c:ptCount val="4"/>
                <c:pt idx="0">
                  <c:v>Собрание</c:v>
                </c:pt>
                <c:pt idx="1">
                  <c:v>Консультации</c:v>
                </c:pt>
                <c:pt idx="2">
                  <c:v>Конкурсы</c:v>
                </c:pt>
                <c:pt idx="3">
                  <c:v>Памятки</c:v>
                </c:pt>
              </c:strCache>
            </c:strRef>
          </c:cat>
          <c:val>
            <c:numRef>
              <c:f>Лист1!$C$2:$C$5</c:f>
              <c:numCache>
                <c:formatCode>General</c:formatCode>
                <c:ptCount val="4"/>
                <c:pt idx="3">
                  <c:v>5</c:v>
                </c:pt>
              </c:numCache>
            </c:numRef>
          </c:val>
        </c:ser>
        <c:ser>
          <c:idx val="2"/>
          <c:order val="2"/>
          <c:tx>
            <c:strRef>
              <c:f>Лист1!$D$1</c:f>
              <c:strCache>
                <c:ptCount val="1"/>
                <c:pt idx="0">
                  <c:v>Ряд 3</c:v>
                </c:pt>
              </c:strCache>
            </c:strRef>
          </c:tx>
          <c:cat>
            <c:strRef>
              <c:f>Лист1!$A$2:$A$5</c:f>
              <c:strCache>
                <c:ptCount val="4"/>
                <c:pt idx="0">
                  <c:v>Собрание</c:v>
                </c:pt>
                <c:pt idx="1">
                  <c:v>Консультации</c:v>
                </c:pt>
                <c:pt idx="2">
                  <c:v>Конкурсы</c:v>
                </c:pt>
                <c:pt idx="3">
                  <c:v>Памятки</c:v>
                </c:pt>
              </c:strCache>
            </c:strRef>
          </c:cat>
          <c:val>
            <c:numRef>
              <c:f>Лист1!$D$2:$D$5</c:f>
              <c:numCache>
                <c:formatCode>General</c:formatCode>
                <c:ptCount val="4"/>
                <c:pt idx="3">
                  <c:v>5</c:v>
                </c:pt>
              </c:numCache>
            </c:numRef>
          </c:val>
        </c:ser>
        <c:ser>
          <c:idx val="3"/>
          <c:order val="3"/>
          <c:tx>
            <c:strRef>
              <c:f>Лист1!$E$1</c:f>
              <c:strCache>
                <c:ptCount val="1"/>
                <c:pt idx="0">
                  <c:v>Ряд4</c:v>
                </c:pt>
              </c:strCache>
            </c:strRef>
          </c:tx>
          <c:cat>
            <c:strRef>
              <c:f>Лист1!$A$2:$A$5</c:f>
              <c:strCache>
                <c:ptCount val="4"/>
                <c:pt idx="0">
                  <c:v>Собрание</c:v>
                </c:pt>
                <c:pt idx="1">
                  <c:v>Консультации</c:v>
                </c:pt>
                <c:pt idx="2">
                  <c:v>Конкурсы</c:v>
                </c:pt>
                <c:pt idx="3">
                  <c:v>Памятки</c:v>
                </c:pt>
              </c:strCache>
            </c:strRef>
          </c:cat>
          <c:val>
            <c:numRef>
              <c:f>Лист1!$E$2:$E$5</c:f>
              <c:numCache>
                <c:formatCode>General</c:formatCode>
                <c:ptCount val="4"/>
              </c:numCache>
            </c:numRef>
          </c:val>
        </c:ser>
        <c:shape val="box"/>
        <c:axId val="96049024"/>
        <c:axId val="96050560"/>
        <c:axId val="0"/>
      </c:bar3DChart>
      <c:catAx>
        <c:axId val="96049024"/>
        <c:scaling>
          <c:orientation val="minMax"/>
        </c:scaling>
        <c:axPos val="b"/>
        <c:tickLblPos val="nextTo"/>
        <c:crossAx val="96050560"/>
        <c:crosses val="autoZero"/>
        <c:auto val="1"/>
        <c:lblAlgn val="ctr"/>
        <c:lblOffset val="100"/>
      </c:catAx>
      <c:valAx>
        <c:axId val="96050560"/>
        <c:scaling>
          <c:orientation val="minMax"/>
        </c:scaling>
        <c:axPos val="l"/>
        <c:majorGridlines/>
        <c:numFmt formatCode="General" sourceLinked="1"/>
        <c:tickLblPos val="nextTo"/>
        <c:crossAx val="96049024"/>
        <c:crosses val="autoZero"/>
        <c:crossBetween val="between"/>
      </c:valAx>
    </c:plotArea>
    <c:legend>
      <c:legendPos val="r"/>
      <c:layout/>
    </c:legend>
    <c:plotVisOnly val="1"/>
    <c:dispBlanksAs val="gap"/>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26.01.2020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26.01.2020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26.01.2020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26.01.2020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26.01.2020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26.01.2020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4C71EC6-210F-42DE-9C53-41977AD35B3D}" type="datetimeFigureOut">
              <a:rPr lang="ru-RU" smtClean="0"/>
              <a:pPr/>
              <a:t>26.01.2020</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9442" y="1071547"/>
            <a:ext cx="7117180" cy="857255"/>
          </a:xfrm>
        </p:spPr>
        <p:txBody>
          <a:bodyPr/>
          <a:lstStyle/>
          <a:p>
            <a:pPr algn="ctr"/>
            <a:r>
              <a:rPr lang="ru-RU" sz="2000" b="1" dirty="0" smtClean="0">
                <a:solidFill>
                  <a:srgbClr val="00B050"/>
                </a:solidFill>
                <a:latin typeface="Times New Roman" pitchFamily="18" charset="0"/>
                <a:cs typeface="Times New Roman" pitchFamily="18" charset="0"/>
              </a:rPr>
              <a:t>Муниципальное дошкольное образовательное учреждение «Солгонский детский сад» </a:t>
            </a:r>
            <a:r>
              <a:rPr lang="ru-RU" dirty="0" smtClean="0">
                <a:solidFill>
                  <a:srgbClr val="00B050"/>
                </a:solidFill>
                <a:effectLst>
                  <a:outerShdw blurRad="38100" dist="38100" dir="2700000" algn="tl">
                    <a:srgbClr val="000000">
                      <a:alpha val="43137"/>
                    </a:srgbClr>
                  </a:outerShdw>
                </a:effectLst>
              </a:rPr>
              <a:t/>
            </a:r>
            <a:br>
              <a:rPr lang="ru-RU" dirty="0" smtClean="0">
                <a:solidFill>
                  <a:srgbClr val="00B050"/>
                </a:solidFill>
                <a:effectLst>
                  <a:outerShdw blurRad="38100" dist="38100" dir="2700000" algn="tl">
                    <a:srgbClr val="000000">
                      <a:alpha val="43137"/>
                    </a:srgbClr>
                  </a:outerShdw>
                </a:effectLst>
              </a:rPr>
            </a:br>
            <a:endParaRPr lang="ru-RU" dirty="0"/>
          </a:p>
        </p:txBody>
      </p:sp>
      <p:sp>
        <p:nvSpPr>
          <p:cNvPr id="3" name="Подзаголовок 2"/>
          <p:cNvSpPr>
            <a:spLocks noGrp="1"/>
          </p:cNvSpPr>
          <p:nvPr>
            <p:ph type="subTitle" idx="1"/>
          </p:nvPr>
        </p:nvSpPr>
        <p:spPr>
          <a:xfrm>
            <a:off x="1009442" y="1643050"/>
            <a:ext cx="7117180" cy="3214710"/>
          </a:xfrm>
        </p:spPr>
        <p:txBody>
          <a:bodyPr>
            <a:normAutofit lnSpcReduction="10000"/>
          </a:bodyPr>
          <a:lstStyle/>
          <a:p>
            <a:pPr algn="ctr">
              <a:spcAft>
                <a:spcPts val="0"/>
              </a:spcAft>
              <a:defRPr/>
            </a:pPr>
            <a:r>
              <a:rPr lang="ru-RU" sz="2800" b="1" dirty="0" smtClean="0">
                <a:solidFill>
                  <a:schemeClr val="tx1"/>
                </a:solidFill>
                <a:latin typeface="Times New Roman" panose="02020603050405020304" pitchFamily="18" charset="0"/>
                <a:cs typeface="Times New Roman" panose="02020603050405020304" pitchFamily="18" charset="0"/>
              </a:rPr>
              <a:t>Образовательный долгосрочный проект по формированию основ финансовой грамотности </a:t>
            </a:r>
          </a:p>
          <a:p>
            <a:pPr algn="ctr">
              <a:spcAft>
                <a:spcPts val="0"/>
              </a:spcAft>
              <a:defRPr/>
            </a:pPr>
            <a:endParaRPr lang="ru-RU" sz="2800" dirty="0" smtClean="0">
              <a:latin typeface="Times New Roman" panose="02020603050405020304" pitchFamily="18" charset="0"/>
              <a:cs typeface="Times New Roman" panose="02020603050405020304" pitchFamily="18" charset="0"/>
            </a:endParaRPr>
          </a:p>
          <a:p>
            <a:pPr algn="ctr">
              <a:spcAft>
                <a:spcPts val="0"/>
              </a:spcAft>
              <a:defRPr/>
            </a:pPr>
            <a:endParaRPr lang="ru-RU" sz="2800"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r>
              <a:rPr lang="ru-RU" sz="2800" b="1" dirty="0" smtClean="0">
                <a:solidFill>
                  <a:srgbClr val="00B050"/>
                </a:solidFill>
                <a:latin typeface="Times New Roman" panose="02020603050405020304" pitchFamily="18" charset="0"/>
                <a:cs typeface="Times New Roman" panose="02020603050405020304" pitchFamily="18" charset="0"/>
              </a:rPr>
              <a:t>«Финансовую грамотность каждому дошкольнику»</a:t>
            </a: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endParaRPr lang="ru-RU" dirty="0"/>
          </a:p>
        </p:txBody>
      </p:sp>
      <p:sp>
        <p:nvSpPr>
          <p:cNvPr id="4" name="Прямоугольник 3"/>
          <p:cNvSpPr/>
          <p:nvPr/>
        </p:nvSpPr>
        <p:spPr>
          <a:xfrm>
            <a:off x="4214810" y="6000768"/>
            <a:ext cx="4572000" cy="646331"/>
          </a:xfrm>
          <a:prstGeom prst="rect">
            <a:avLst/>
          </a:prstGeom>
        </p:spPr>
        <p:txBody>
          <a:bodyPr wrap="square">
            <a:spAutoFit/>
          </a:bodyPr>
          <a:lstStyle/>
          <a:p>
            <a:pPr algn="r">
              <a:defRPr/>
            </a:pPr>
            <a:r>
              <a:rPr lang="ru-RU" b="1" dirty="0" smtClean="0">
                <a:latin typeface="Times New Roman" pitchFamily="18" charset="0"/>
                <a:cs typeface="Times New Roman" pitchFamily="18" charset="0"/>
              </a:rPr>
              <a:t>Выполнила:  воспитатель  Лалетина Дарья Александровна</a:t>
            </a:r>
            <a:endParaRPr lang="ru-RU" b="1" dirty="0">
              <a:latin typeface="Times New Roman" pitchFamily="18" charset="0"/>
              <a:cs typeface="Times New Roman" pitchFamily="18" charset="0"/>
            </a:endParaRPr>
          </a:p>
        </p:txBody>
      </p:sp>
    </p:spTree>
    <p:extLst>
      <p:ext uri="{BB962C8B-B14F-4D97-AF65-F5344CB8AC3E}">
        <p14:creationId xmlns="" xmlns:p14="http://schemas.microsoft.com/office/powerpoint/2010/main" val="59016694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b="1" dirty="0" smtClean="0">
                <a:solidFill>
                  <a:schemeClr val="bg2">
                    <a:lumMod val="50000"/>
                  </a:schemeClr>
                </a:solidFill>
                <a:latin typeface="Times New Roman" pitchFamily="18" charset="0"/>
                <a:cs typeface="Times New Roman" pitchFamily="18" charset="0"/>
              </a:rPr>
              <a:t>Мониторинг</a:t>
            </a:r>
            <a:br>
              <a:rPr lang="ru-RU" sz="2000" b="1" dirty="0" smtClean="0">
                <a:solidFill>
                  <a:schemeClr val="bg2">
                    <a:lumMod val="50000"/>
                  </a:schemeClr>
                </a:solidFill>
                <a:latin typeface="Times New Roman" pitchFamily="18" charset="0"/>
                <a:cs typeface="Times New Roman" pitchFamily="18" charset="0"/>
              </a:rPr>
            </a:br>
            <a:r>
              <a:rPr lang="ru-RU" sz="2000" b="1" dirty="0" smtClean="0">
                <a:solidFill>
                  <a:schemeClr val="bg2">
                    <a:lumMod val="50000"/>
                  </a:schemeClr>
                </a:solidFill>
                <a:latin typeface="Times New Roman" pitchFamily="18" charset="0"/>
                <a:cs typeface="Times New Roman" pitchFamily="18" charset="0"/>
              </a:rPr>
              <a:t>«Оценка </a:t>
            </a:r>
            <a:r>
              <a:rPr lang="ru-RU" sz="2000" b="1" dirty="0" err="1" smtClean="0">
                <a:solidFill>
                  <a:schemeClr val="bg2">
                    <a:lumMod val="50000"/>
                  </a:schemeClr>
                </a:solidFill>
                <a:latin typeface="Times New Roman" pitchFamily="18" charset="0"/>
                <a:cs typeface="Times New Roman" pitchFamily="18" charset="0"/>
              </a:rPr>
              <a:t>сформированности</a:t>
            </a:r>
            <a:r>
              <a:rPr lang="ru-RU" sz="2000" b="1" dirty="0" smtClean="0">
                <a:solidFill>
                  <a:schemeClr val="bg2">
                    <a:lumMod val="50000"/>
                  </a:schemeClr>
                </a:solidFill>
                <a:latin typeface="Times New Roman" pitchFamily="18" charset="0"/>
                <a:cs typeface="Times New Roman" pitchFamily="18" charset="0"/>
              </a:rPr>
              <a:t> первоначальных представлений финансовой грамотности у детей подготовительной группы «Непоседы» в начале реализации проекта»</a:t>
            </a:r>
            <a:r>
              <a:rPr lang="ru-RU" dirty="0" smtClean="0"/>
              <a:t/>
            </a:r>
            <a:br>
              <a:rPr lang="ru-RU" dirty="0" smtClean="0"/>
            </a:br>
            <a:endParaRPr lang="ru-RU" dirty="0"/>
          </a:p>
        </p:txBody>
      </p:sp>
      <p:graphicFrame>
        <p:nvGraphicFramePr>
          <p:cNvPr id="6" name="Объект 5"/>
          <p:cNvGraphicFramePr>
            <a:graphicFrameLocks noGrp="1"/>
          </p:cNvGraphicFramePr>
          <p:nvPr>
            <p:ph idx="1"/>
            <p:extLst>
              <p:ext uri="{D42A27DB-BD31-4B8C-83A1-F6EECF244321}">
                <p14:modId xmlns="" xmlns:p14="http://schemas.microsoft.com/office/powerpoint/2010/main" val="3035155048"/>
              </p:ext>
            </p:extLst>
          </p:nvPr>
        </p:nvGraphicFramePr>
        <p:xfrm>
          <a:off x="1009650" y="1806575"/>
          <a:ext cx="71247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206081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500042"/>
            <a:ext cx="7117180" cy="857256"/>
          </a:xfrm>
        </p:spPr>
        <p:txBody>
          <a:bodyPr/>
          <a:lstStyle/>
          <a:p>
            <a:pPr algn="ctr"/>
            <a:r>
              <a:rPr lang="ru-RU" altLang="ru-RU" sz="2000" b="1" dirty="0" smtClean="0">
                <a:solidFill>
                  <a:schemeClr val="bg2">
                    <a:lumMod val="50000"/>
                  </a:schemeClr>
                </a:solidFill>
                <a:latin typeface="Times New Roman" pitchFamily="18" charset="0"/>
                <a:cs typeface="Times New Roman" pitchFamily="18" charset="0"/>
              </a:rPr>
              <a:t>Изучение методического пособия:</a:t>
            </a:r>
            <a:r>
              <a:rPr lang="ru-RU" dirty="0" smtClean="0"/>
              <a:t/>
            </a:r>
            <a:br>
              <a:rPr lang="ru-RU" dirty="0" smtClean="0"/>
            </a:br>
            <a:endParaRPr lang="ru-RU" sz="2000" dirty="0"/>
          </a:p>
        </p:txBody>
      </p:sp>
      <p:sp>
        <p:nvSpPr>
          <p:cNvPr id="3" name="Подзаголовок 2"/>
          <p:cNvSpPr>
            <a:spLocks noGrp="1"/>
          </p:cNvSpPr>
          <p:nvPr>
            <p:ph type="subTitle" idx="1"/>
          </p:nvPr>
        </p:nvSpPr>
        <p:spPr>
          <a:xfrm>
            <a:off x="1009442" y="1643050"/>
            <a:ext cx="7117180" cy="2214578"/>
          </a:xfrm>
        </p:spPr>
        <p:txBody>
          <a:bodyPr>
            <a:normAutofit/>
          </a:bodyPr>
          <a:lstStyle/>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endParaRPr lang="ru-RU" dirty="0"/>
          </a:p>
        </p:txBody>
      </p:sp>
      <p:sp>
        <p:nvSpPr>
          <p:cNvPr id="5" name="Прямоугольник 4"/>
          <p:cNvSpPr/>
          <p:nvPr/>
        </p:nvSpPr>
        <p:spPr>
          <a:xfrm>
            <a:off x="1357290" y="1714488"/>
            <a:ext cx="6429420" cy="369332"/>
          </a:xfrm>
          <a:prstGeom prst="rect">
            <a:avLst/>
          </a:prstGeom>
        </p:spPr>
        <p:txBody>
          <a:bodyPr wrap="square">
            <a:spAutoFit/>
          </a:bodyPr>
          <a:lstStyle/>
          <a:p>
            <a:pPr marL="82296" algn="ctr">
              <a:defRPr/>
            </a:pPr>
            <a:endParaRPr lang="ru-RU" dirty="0">
              <a:effectLst>
                <a:outerShdw blurRad="38100" dist="38100" dir="2700000" algn="tl">
                  <a:srgbClr val="000000">
                    <a:alpha val="43137"/>
                  </a:srgbClr>
                </a:outerShdw>
              </a:effectLst>
            </a:endParaRPr>
          </a:p>
        </p:txBody>
      </p:sp>
      <p:pic>
        <p:nvPicPr>
          <p:cNvPr id="6" name="Рисунок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072066" y="2143116"/>
            <a:ext cx="2778125" cy="396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Рисунок 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71472" y="2214554"/>
            <a:ext cx="2682875" cy="414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90166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500042"/>
            <a:ext cx="7117180" cy="857256"/>
          </a:xfrm>
        </p:spPr>
        <p:txBody>
          <a:bodyPr/>
          <a:lstStyle/>
          <a:p>
            <a:pPr algn="ctr"/>
            <a:r>
              <a:rPr lang="ru-RU" sz="2000" b="1" dirty="0" smtClean="0">
                <a:solidFill>
                  <a:schemeClr val="tx2">
                    <a:satMod val="130000"/>
                  </a:schemeClr>
                </a:solidFill>
                <a:latin typeface="Times New Roman" pitchFamily="18" charset="0"/>
                <a:cs typeface="Times New Roman" pitchFamily="18" charset="0"/>
              </a:rPr>
              <a:t>Методы и приёмы реализации проекта</a:t>
            </a:r>
            <a:r>
              <a:rPr lang="ru-RU" sz="2000" b="1"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dirty="0" smtClean="0"/>
              <a:t/>
            </a:r>
            <a:br>
              <a:rPr lang="ru-RU" dirty="0" smtClean="0"/>
            </a:br>
            <a:endParaRPr lang="ru-RU" sz="2000" dirty="0"/>
          </a:p>
        </p:txBody>
      </p:sp>
      <p:sp>
        <p:nvSpPr>
          <p:cNvPr id="3" name="Подзаголовок 2"/>
          <p:cNvSpPr>
            <a:spLocks noGrp="1"/>
          </p:cNvSpPr>
          <p:nvPr>
            <p:ph type="subTitle" idx="1"/>
          </p:nvPr>
        </p:nvSpPr>
        <p:spPr>
          <a:xfrm>
            <a:off x="1009442" y="1643050"/>
            <a:ext cx="7117180" cy="2214578"/>
          </a:xfrm>
        </p:spPr>
        <p:txBody>
          <a:bodyPr>
            <a:normAutofit/>
          </a:bodyPr>
          <a:lstStyle/>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endParaRPr lang="ru-RU" dirty="0"/>
          </a:p>
        </p:txBody>
      </p:sp>
      <p:sp>
        <p:nvSpPr>
          <p:cNvPr id="5" name="Прямоугольник 4"/>
          <p:cNvSpPr/>
          <p:nvPr/>
        </p:nvSpPr>
        <p:spPr>
          <a:xfrm>
            <a:off x="1357290" y="1714488"/>
            <a:ext cx="6429420" cy="369332"/>
          </a:xfrm>
          <a:prstGeom prst="rect">
            <a:avLst/>
          </a:prstGeom>
        </p:spPr>
        <p:txBody>
          <a:bodyPr wrap="square">
            <a:spAutoFit/>
          </a:bodyPr>
          <a:lstStyle/>
          <a:p>
            <a:pPr marL="82296" algn="ctr">
              <a:defRPr/>
            </a:pPr>
            <a:endParaRPr lang="ru-RU" dirty="0">
              <a:effectLst>
                <a:outerShdw blurRad="38100" dist="38100" dir="2700000" algn="tl">
                  <a:srgbClr val="000000">
                    <a:alpha val="43137"/>
                  </a:srgbClr>
                </a:outerShdw>
              </a:effectLst>
            </a:endParaRPr>
          </a:p>
        </p:txBody>
      </p:sp>
      <p:pic>
        <p:nvPicPr>
          <p:cNvPr id="8" name="Объект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a:xfrm>
            <a:off x="357158" y="1357298"/>
            <a:ext cx="8501090" cy="4967824"/>
          </a:xfrm>
          <a:prstGeom prst="rect">
            <a:avLst/>
          </a:prstGeom>
        </p:spPr>
      </p:pic>
    </p:spTree>
    <p:extLst>
      <p:ext uri="{BB962C8B-B14F-4D97-AF65-F5344CB8AC3E}">
        <p14:creationId xmlns="" xmlns:p14="http://schemas.microsoft.com/office/powerpoint/2010/main" val="590166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14290"/>
            <a:ext cx="7125113" cy="924475"/>
          </a:xfrm>
        </p:spPr>
        <p:txBody>
          <a:bodyPr/>
          <a:lstStyle/>
          <a:p>
            <a:pPr algn="ctr"/>
            <a:r>
              <a:rPr lang="ru-RU" sz="2000" b="1" dirty="0" smtClean="0">
                <a:solidFill>
                  <a:schemeClr val="tx2"/>
                </a:solidFill>
                <a:latin typeface="Times New Roman" pitchFamily="18" charset="0"/>
                <a:cs typeface="Times New Roman" pitchFamily="18" charset="0"/>
              </a:rPr>
              <a:t>Сюжетно – ролевая игра «Магазин»</a:t>
            </a:r>
            <a:endParaRPr lang="ru-RU" sz="2000" b="1" dirty="0">
              <a:solidFill>
                <a:schemeClr val="tx2"/>
              </a:solidFill>
              <a:latin typeface="Times New Roman" pitchFamily="18" charset="0"/>
              <a:cs typeface="Times New Roman" pitchFamily="18" charset="0"/>
            </a:endParaRPr>
          </a:p>
        </p:txBody>
      </p:sp>
      <p:pic>
        <p:nvPicPr>
          <p:cNvPr id="4" name="Содержимое 3" descr="C:\Users\user\AppData\Local\Microsoft\Windows\Temporary Internet Files\Content.Word\Screenshot_2019-12-16-13-03-52.png"/>
          <p:cNvPicPr>
            <a:picLocks noGrp="1"/>
          </p:cNvPicPr>
          <p:nvPr>
            <p:ph idx="1"/>
          </p:nvPr>
        </p:nvPicPr>
        <p:blipFill>
          <a:blip r:embed="rId2"/>
          <a:srcRect t="36706" r="27166" b="32556"/>
          <a:stretch>
            <a:fillRect/>
          </a:stretch>
        </p:blipFill>
        <p:spPr bwMode="auto">
          <a:xfrm>
            <a:off x="500034" y="1214422"/>
            <a:ext cx="3329970" cy="2500330"/>
          </a:xfrm>
          <a:prstGeom prst="rect">
            <a:avLst/>
          </a:prstGeom>
          <a:noFill/>
          <a:ln w="9525">
            <a:noFill/>
            <a:miter lim="800000"/>
            <a:headEnd/>
            <a:tailEnd/>
          </a:ln>
        </p:spPr>
      </p:pic>
      <p:pic>
        <p:nvPicPr>
          <p:cNvPr id="5" name="Рисунок 4" descr="C:\Users\user\AppData\Local\Microsoft\Windows\Temporary Internet Files\Content.Word\Screenshot_2019-12-16-13-03-28.png"/>
          <p:cNvPicPr/>
          <p:nvPr/>
        </p:nvPicPr>
        <p:blipFill>
          <a:blip r:embed="rId3"/>
          <a:srcRect t="25817" r="4348" b="32498"/>
          <a:stretch>
            <a:fillRect/>
          </a:stretch>
        </p:blipFill>
        <p:spPr bwMode="auto">
          <a:xfrm>
            <a:off x="3214678" y="3857628"/>
            <a:ext cx="3214710" cy="2786082"/>
          </a:xfrm>
          <a:prstGeom prst="rect">
            <a:avLst/>
          </a:prstGeom>
          <a:noFill/>
          <a:ln w="9525">
            <a:noFill/>
            <a:miter lim="800000"/>
            <a:headEnd/>
            <a:tailEnd/>
          </a:ln>
        </p:spPr>
      </p:pic>
      <p:pic>
        <p:nvPicPr>
          <p:cNvPr id="6" name="Рисунок 5" descr="C:\Users\user\AppData\Local\Microsoft\Windows\Temporary Internet Files\Content.Word\Screenshot_2019-12-16-13-03-21.png"/>
          <p:cNvPicPr/>
          <p:nvPr/>
        </p:nvPicPr>
        <p:blipFill>
          <a:blip r:embed="rId4"/>
          <a:srcRect l="23107" t="26372" b="31881"/>
          <a:stretch>
            <a:fillRect/>
          </a:stretch>
        </p:blipFill>
        <p:spPr bwMode="auto">
          <a:xfrm rot="5400000">
            <a:off x="5750727" y="1035827"/>
            <a:ext cx="2500330" cy="2857520"/>
          </a:xfrm>
          <a:prstGeom prst="rect">
            <a:avLst/>
          </a:prstGeom>
          <a:noFill/>
          <a:ln w="9525">
            <a:noFill/>
            <a:miter lim="800000"/>
            <a:headEnd/>
            <a:tailEnd/>
          </a:ln>
        </p:spPr>
      </p:pic>
    </p:spTree>
    <p:extLst>
      <p:ext uri="{BB962C8B-B14F-4D97-AF65-F5344CB8AC3E}">
        <p14:creationId xmlns="" xmlns:p14="http://schemas.microsoft.com/office/powerpoint/2010/main" val="1043653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b="1" dirty="0" smtClean="0">
                <a:solidFill>
                  <a:schemeClr val="tx2">
                    <a:satMod val="130000"/>
                  </a:schemeClr>
                </a:solidFill>
                <a:latin typeface="Times New Roman" pitchFamily="18" charset="0"/>
                <a:cs typeface="Times New Roman" pitchFamily="18" charset="0"/>
              </a:rPr>
              <a:t>Экспериментирование «Монета. Банкнота.»</a:t>
            </a:r>
            <a:endParaRPr lang="ru-RU" sz="2000" b="1" dirty="0">
              <a:latin typeface="Times New Roman" pitchFamily="18" charset="0"/>
              <a:cs typeface="Times New Roman" pitchFamily="18" charset="0"/>
            </a:endParaRPr>
          </a:p>
        </p:txBody>
      </p:sp>
      <p:pic>
        <p:nvPicPr>
          <p:cNvPr id="5"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57422" y="2071678"/>
            <a:ext cx="4164910" cy="3429024"/>
          </a:xfrm>
          <a:prstGeom prst="rect">
            <a:avLst/>
          </a:prstGeom>
          <a:noFill/>
          <a:ln>
            <a:noFill/>
          </a:ln>
          <a:effectLst>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43653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b="1" dirty="0" smtClean="0">
                <a:solidFill>
                  <a:schemeClr val="bg2">
                    <a:lumMod val="50000"/>
                  </a:schemeClr>
                </a:solidFill>
              </a:rPr>
              <a:t>Экскурсии</a:t>
            </a:r>
            <a:endParaRPr lang="ru-RU" sz="2000" b="1" dirty="0">
              <a:solidFill>
                <a:schemeClr val="bg2">
                  <a:lumMod val="50000"/>
                </a:schemeClr>
              </a:solidFill>
            </a:endParaRPr>
          </a:p>
        </p:txBody>
      </p:sp>
      <p:pic>
        <p:nvPicPr>
          <p:cNvPr id="7" name="Рисунок 6" descr="C:\Users\user\AppData\Local\Microsoft\Windows\Temporary Internet Files\Content.Word\Screenshot_2019-12-16-13-02-47.png"/>
          <p:cNvPicPr/>
          <p:nvPr/>
        </p:nvPicPr>
        <p:blipFill>
          <a:blip r:embed="rId2"/>
          <a:srcRect t="27068" r="4886" b="33066"/>
          <a:stretch>
            <a:fillRect/>
          </a:stretch>
        </p:blipFill>
        <p:spPr bwMode="auto">
          <a:xfrm>
            <a:off x="285720" y="2428868"/>
            <a:ext cx="3000396" cy="2286016"/>
          </a:xfrm>
          <a:prstGeom prst="rect">
            <a:avLst/>
          </a:prstGeom>
          <a:noFill/>
          <a:ln w="9525">
            <a:noFill/>
            <a:miter lim="800000"/>
            <a:headEnd/>
            <a:tailEnd/>
          </a:ln>
        </p:spPr>
      </p:pic>
      <p:sp>
        <p:nvSpPr>
          <p:cNvPr id="8" name="Заголовок 1"/>
          <p:cNvSpPr txBox="1">
            <a:spLocks/>
          </p:cNvSpPr>
          <p:nvPr/>
        </p:nvSpPr>
        <p:spPr>
          <a:xfrm>
            <a:off x="571472" y="1857364"/>
            <a:ext cx="2714823" cy="53817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bg2">
                    <a:lumMod val="50000"/>
                  </a:schemeClr>
                </a:solidFill>
                <a:effectLst/>
                <a:uLnTx/>
                <a:uFillTx/>
                <a:latin typeface="+mj-lt"/>
                <a:ea typeface="+mj-ea"/>
                <a:cs typeface="Trebuchet MS"/>
              </a:rPr>
              <a:t>Магазин</a:t>
            </a:r>
            <a:endParaRPr kumimoji="0" lang="ru-RU" sz="2000" b="1" i="0" u="none" strike="noStrike" kern="1200" cap="none" spc="0" normalizeH="0" baseline="0" noProof="0" dirty="0">
              <a:ln>
                <a:noFill/>
              </a:ln>
              <a:solidFill>
                <a:schemeClr val="bg2">
                  <a:lumMod val="50000"/>
                </a:schemeClr>
              </a:solidFill>
              <a:effectLst/>
              <a:uLnTx/>
              <a:uFillTx/>
              <a:latin typeface="+mj-lt"/>
              <a:ea typeface="+mj-ea"/>
              <a:cs typeface="Trebuchet MS"/>
            </a:endParaRPr>
          </a:p>
        </p:txBody>
      </p:sp>
      <p:pic>
        <p:nvPicPr>
          <p:cNvPr id="10" name="Рисунок 9" descr="C:\Users\user\AppData\Local\Microsoft\Windows\Temporary Internet Files\Content.Word\Screenshot_2019-12-16-13-04-33.png"/>
          <p:cNvPicPr/>
          <p:nvPr/>
        </p:nvPicPr>
        <p:blipFill>
          <a:blip r:embed="rId3"/>
          <a:srcRect t="27015" r="-13" b="32507"/>
          <a:stretch>
            <a:fillRect/>
          </a:stretch>
        </p:blipFill>
        <p:spPr bwMode="auto">
          <a:xfrm>
            <a:off x="4429124" y="2357430"/>
            <a:ext cx="3357586" cy="2286016"/>
          </a:xfrm>
          <a:prstGeom prst="rect">
            <a:avLst/>
          </a:prstGeom>
          <a:noFill/>
          <a:ln w="9525">
            <a:noFill/>
            <a:miter lim="800000"/>
            <a:headEnd/>
            <a:tailEnd/>
          </a:ln>
        </p:spPr>
      </p:pic>
      <p:sp>
        <p:nvSpPr>
          <p:cNvPr id="11" name="Заголовок 1"/>
          <p:cNvSpPr txBox="1">
            <a:spLocks/>
          </p:cNvSpPr>
          <p:nvPr/>
        </p:nvSpPr>
        <p:spPr>
          <a:xfrm>
            <a:off x="4714876" y="1928802"/>
            <a:ext cx="2714823" cy="500066"/>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bg2">
                    <a:lumMod val="50000"/>
                  </a:schemeClr>
                </a:solidFill>
                <a:effectLst/>
                <a:uLnTx/>
                <a:uFillTx/>
                <a:latin typeface="+mj-lt"/>
                <a:ea typeface="+mj-ea"/>
                <a:cs typeface="Trebuchet MS"/>
              </a:rPr>
              <a:t>Сбербанк</a:t>
            </a:r>
            <a:endParaRPr kumimoji="0" lang="ru-RU" sz="2000" b="1" i="0" u="none" strike="noStrike" kern="1200" cap="none" spc="0" normalizeH="0" baseline="0" noProof="0" dirty="0">
              <a:ln>
                <a:noFill/>
              </a:ln>
              <a:solidFill>
                <a:schemeClr val="bg2">
                  <a:lumMod val="50000"/>
                </a:schemeClr>
              </a:solidFill>
              <a:effectLst/>
              <a:uLnTx/>
              <a:uFillTx/>
              <a:latin typeface="+mj-lt"/>
              <a:ea typeface="+mj-ea"/>
              <a:cs typeface="Trebuchet MS"/>
            </a:endParaRPr>
          </a:p>
        </p:txBody>
      </p:sp>
    </p:spTree>
    <p:extLst>
      <p:ext uri="{BB962C8B-B14F-4D97-AF65-F5344CB8AC3E}">
        <p14:creationId xmlns="" xmlns:p14="http://schemas.microsoft.com/office/powerpoint/2010/main" val="1043653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14290"/>
            <a:ext cx="7125113" cy="924475"/>
          </a:xfrm>
        </p:spPr>
        <p:txBody>
          <a:bodyPr/>
          <a:lstStyle/>
          <a:p>
            <a:pPr algn="ctr"/>
            <a:r>
              <a:rPr lang="ru-RU" sz="2000" b="1" dirty="0" smtClean="0">
                <a:solidFill>
                  <a:schemeClr val="tx2"/>
                </a:solidFill>
                <a:latin typeface="Times New Roman" pitchFamily="18" charset="0"/>
                <a:cs typeface="Times New Roman" pitchFamily="18" charset="0"/>
              </a:rPr>
              <a:t>Самостоятельная деятельность детей:</a:t>
            </a:r>
            <a:br>
              <a:rPr lang="ru-RU" sz="2000" b="1" dirty="0" smtClean="0">
                <a:solidFill>
                  <a:schemeClr val="tx2"/>
                </a:solidFill>
                <a:latin typeface="Times New Roman" pitchFamily="18" charset="0"/>
                <a:cs typeface="Times New Roman" pitchFamily="18" charset="0"/>
              </a:rPr>
            </a:br>
            <a:r>
              <a:rPr lang="ru-RU" sz="2000" b="1" dirty="0" smtClean="0">
                <a:solidFill>
                  <a:schemeClr val="tx2"/>
                </a:solidFill>
                <a:latin typeface="Times New Roman" pitchFamily="18" charset="0"/>
                <a:cs typeface="Times New Roman" pitchFamily="18" charset="0"/>
              </a:rPr>
              <a:t>самостоятельность,</a:t>
            </a:r>
            <a:br>
              <a:rPr lang="ru-RU" sz="2000" b="1" dirty="0" smtClean="0">
                <a:solidFill>
                  <a:schemeClr val="tx2"/>
                </a:solidFill>
                <a:latin typeface="Times New Roman" pitchFamily="18" charset="0"/>
                <a:cs typeface="Times New Roman" pitchFamily="18" charset="0"/>
              </a:rPr>
            </a:br>
            <a:r>
              <a:rPr lang="ru-RU" sz="2000" b="1" dirty="0" smtClean="0">
                <a:solidFill>
                  <a:schemeClr val="tx2"/>
                </a:solidFill>
                <a:latin typeface="Times New Roman" pitchFamily="18" charset="0"/>
                <a:cs typeface="Times New Roman" pitchFamily="18" charset="0"/>
              </a:rPr>
              <a:t>инициатива.</a:t>
            </a:r>
            <a:endParaRPr lang="ru-RU" sz="2000" b="1" dirty="0">
              <a:solidFill>
                <a:schemeClr val="tx2"/>
              </a:solidFill>
              <a:latin typeface="Times New Roman" pitchFamily="18" charset="0"/>
              <a:cs typeface="Times New Roman" pitchFamily="18" charset="0"/>
            </a:endParaRPr>
          </a:p>
        </p:txBody>
      </p:sp>
      <p:pic>
        <p:nvPicPr>
          <p:cNvPr id="1026" name="Picture 2" descr="C:\Users\user\Desktop\к презентации\IMG_20200123_155508.jpg"/>
          <p:cNvPicPr>
            <a:picLocks noGrp="1" noChangeAspect="1" noChangeArrowheads="1"/>
          </p:cNvPicPr>
          <p:nvPr>
            <p:ph idx="1"/>
          </p:nvPr>
        </p:nvPicPr>
        <p:blipFill>
          <a:blip r:embed="rId2" cstate="print"/>
          <a:srcRect/>
          <a:stretch>
            <a:fillRect/>
          </a:stretch>
        </p:blipFill>
        <p:spPr bwMode="auto">
          <a:xfrm>
            <a:off x="357158" y="2428868"/>
            <a:ext cx="3643338" cy="2732504"/>
          </a:xfrm>
          <a:prstGeom prst="rect">
            <a:avLst/>
          </a:prstGeom>
          <a:noFill/>
        </p:spPr>
      </p:pic>
      <p:pic>
        <p:nvPicPr>
          <p:cNvPr id="1027" name="Picture 3" descr="C:\Users\user\Desktop\к презентации\IMG_20200123_155541.jpg"/>
          <p:cNvPicPr>
            <a:picLocks noChangeAspect="1" noChangeArrowheads="1"/>
          </p:cNvPicPr>
          <p:nvPr/>
        </p:nvPicPr>
        <p:blipFill>
          <a:blip r:embed="rId3" cstate="print"/>
          <a:srcRect/>
          <a:stretch>
            <a:fillRect/>
          </a:stretch>
        </p:blipFill>
        <p:spPr bwMode="auto">
          <a:xfrm>
            <a:off x="4786314" y="2357430"/>
            <a:ext cx="3571900" cy="2714644"/>
          </a:xfrm>
          <a:prstGeom prst="rect">
            <a:avLst/>
          </a:prstGeom>
          <a:noFill/>
        </p:spPr>
      </p:pic>
    </p:spTree>
    <p:extLst>
      <p:ext uri="{BB962C8B-B14F-4D97-AF65-F5344CB8AC3E}">
        <p14:creationId xmlns="" xmlns:p14="http://schemas.microsoft.com/office/powerpoint/2010/main" val="1043653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b="1" dirty="0" smtClean="0">
                <a:solidFill>
                  <a:schemeClr val="bg2">
                    <a:lumMod val="50000"/>
                  </a:schemeClr>
                </a:solidFill>
                <a:latin typeface="Times New Roman" pitchFamily="18" charset="0"/>
                <a:cs typeface="Times New Roman" pitchFamily="18" charset="0"/>
              </a:rPr>
              <a:t>Работа с родителями по реализации проекта</a:t>
            </a:r>
            <a:endParaRPr lang="ru-RU" sz="2000" b="1" dirty="0">
              <a:solidFill>
                <a:schemeClr val="bg2">
                  <a:lumMod val="50000"/>
                </a:schemeClr>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1980591465"/>
              </p:ext>
            </p:extLst>
          </p:nvPr>
        </p:nvGraphicFramePr>
        <p:xfrm>
          <a:off x="1009650" y="1806575"/>
          <a:ext cx="71247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92828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357166"/>
            <a:ext cx="7125113" cy="1428760"/>
          </a:xfrm>
        </p:spPr>
        <p:txBody>
          <a:bodyPr/>
          <a:lstStyle/>
          <a:p>
            <a:pPr algn="ctr"/>
            <a:r>
              <a:rPr lang="ru-RU" i="1" dirty="0" smtClean="0">
                <a:solidFill>
                  <a:schemeClr val="tx2">
                    <a:satMod val="130000"/>
                  </a:schemeClr>
                </a:solidFill>
              </a:rPr>
              <a:t>Консультации для родителей</a:t>
            </a:r>
            <a:endParaRPr lang="ru-RU" dirty="0"/>
          </a:p>
        </p:txBody>
      </p:sp>
      <p:pic>
        <p:nvPicPr>
          <p:cNvPr id="6" name="Объект 2"/>
          <p:cNvPicPr>
            <a:picLocks noGrp="1" noChangeAspect="1"/>
          </p:cNvPicPr>
          <p:nvPr>
            <p:ph idx="1"/>
          </p:nvPr>
        </p:nvPicPr>
        <p:blipFill>
          <a:blip r:embed="rId2">
            <a:extLst>
              <a:ext uri="{28A0092B-C50C-407E-A947-70E740481C1C}">
                <a14:useLocalDpi xmlns="" xmlns:a14="http://schemas.microsoft.com/office/drawing/2010/main" val="0"/>
              </a:ext>
            </a:extLst>
          </a:blip>
          <a:srcRect l="7697" t="11829" r="2409" b="8852"/>
          <a:stretch>
            <a:fillRect/>
          </a:stretch>
        </p:blipFill>
        <p:spPr>
          <a:xfrm>
            <a:off x="642910" y="1714488"/>
            <a:ext cx="7643866" cy="3786214"/>
          </a:xfrm>
        </p:spPr>
      </p:pic>
    </p:spTree>
    <p:extLst>
      <p:ext uri="{BB962C8B-B14F-4D97-AF65-F5344CB8AC3E}">
        <p14:creationId xmlns="" xmlns:p14="http://schemas.microsoft.com/office/powerpoint/2010/main" val="1043653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85728"/>
            <a:ext cx="7125113" cy="924475"/>
          </a:xfrm>
        </p:spPr>
        <p:txBody>
          <a:bodyPr/>
          <a:lstStyle/>
          <a:p>
            <a:pPr algn="ctr"/>
            <a:r>
              <a:rPr lang="ru-RU" sz="2000" b="1" dirty="0" smtClean="0">
                <a:solidFill>
                  <a:schemeClr val="tx2">
                    <a:satMod val="130000"/>
                  </a:schemeClr>
                </a:solidFill>
                <a:latin typeface="Times New Roman" pitchFamily="18" charset="0"/>
                <a:cs typeface="Times New Roman" pitchFamily="18" charset="0"/>
              </a:rPr>
              <a:t>Дидактические игры:</a:t>
            </a:r>
            <a:endParaRPr lang="ru-RU" sz="2000" b="1" dirty="0">
              <a:latin typeface="Times New Roman" pitchFamily="18" charset="0"/>
              <a:cs typeface="Times New Roman" pitchFamily="18" charset="0"/>
            </a:endParaRPr>
          </a:p>
        </p:txBody>
      </p:sp>
      <p:pic>
        <p:nvPicPr>
          <p:cNvPr id="21505" name="Picture 1" descr="C:\Users\user\Desktop\IMG_20200123_140009.jpg"/>
          <p:cNvPicPr>
            <a:picLocks noGrp="1" noChangeAspect="1" noChangeArrowheads="1"/>
          </p:cNvPicPr>
          <p:nvPr>
            <p:ph idx="1"/>
          </p:nvPr>
        </p:nvPicPr>
        <p:blipFill>
          <a:blip r:embed="rId2" cstate="print"/>
          <a:srcRect/>
          <a:stretch>
            <a:fillRect/>
          </a:stretch>
        </p:blipFill>
        <p:spPr bwMode="auto">
          <a:xfrm>
            <a:off x="642910" y="1714488"/>
            <a:ext cx="3130554" cy="2347915"/>
          </a:xfrm>
          <a:prstGeom prst="rect">
            <a:avLst/>
          </a:prstGeom>
          <a:noFill/>
        </p:spPr>
      </p:pic>
      <p:sp>
        <p:nvSpPr>
          <p:cNvPr id="7" name="Заголовок 1"/>
          <p:cNvSpPr txBox="1">
            <a:spLocks/>
          </p:cNvSpPr>
          <p:nvPr/>
        </p:nvSpPr>
        <p:spPr>
          <a:xfrm>
            <a:off x="428596" y="1214422"/>
            <a:ext cx="3571868" cy="500066"/>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ru-RU" b="1" dirty="0" smtClean="0">
                <a:latin typeface="Times New Roman" pitchFamily="18" charset="0"/>
                <a:ea typeface="+mj-ea"/>
                <a:cs typeface="Times New Roman" pitchFamily="18" charset="0"/>
              </a:rPr>
              <a:t>   «Что можно купить на базаре»</a:t>
            </a:r>
            <a:endParaRPr kumimoji="0" lang="ru-RU"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8" name="Рисунок 4"/>
          <p:cNvPicPr>
            <a:picLocks noChangeAspect="1"/>
          </p:cNvPicPr>
          <p:nvPr/>
        </p:nvPicPr>
        <p:blipFill>
          <a:blip r:embed="rId3">
            <a:extLst>
              <a:ext uri="{28A0092B-C50C-407E-A947-70E740481C1C}">
                <a14:useLocalDpi xmlns="" xmlns:a14="http://schemas.microsoft.com/office/drawing/2010/main" val="0"/>
              </a:ext>
            </a:extLst>
          </a:blip>
          <a:srcRect l="8396" t="16802" r="3451"/>
          <a:stretch>
            <a:fillRect/>
          </a:stretch>
        </p:blipFill>
        <p:spPr bwMode="auto">
          <a:xfrm>
            <a:off x="5214942" y="1714488"/>
            <a:ext cx="3500462" cy="2193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Заголовок 1"/>
          <p:cNvSpPr txBox="1">
            <a:spLocks/>
          </p:cNvSpPr>
          <p:nvPr/>
        </p:nvSpPr>
        <p:spPr>
          <a:xfrm>
            <a:off x="5143504" y="1142984"/>
            <a:ext cx="3571868" cy="500066"/>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ru-RU" b="1" dirty="0" smtClean="0">
                <a:latin typeface="Times New Roman" pitchFamily="18" charset="0"/>
                <a:ea typeface="+mj-ea"/>
                <a:cs typeface="Times New Roman" pitchFamily="18" charset="0"/>
              </a:rPr>
              <a:t>   «Груша-яблоко»</a:t>
            </a:r>
            <a:endParaRPr kumimoji="0" lang="ru-RU"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3074" name="Picture 2" descr="C:\Users\user\Desktop\к презентации\IMG_20200123_124921.jpg"/>
          <p:cNvPicPr>
            <a:picLocks noChangeAspect="1" noChangeArrowheads="1"/>
          </p:cNvPicPr>
          <p:nvPr/>
        </p:nvPicPr>
        <p:blipFill>
          <a:blip r:embed="rId4" cstate="print"/>
          <a:srcRect l="8596" t="11171" r="9739" b="17193"/>
          <a:stretch>
            <a:fillRect/>
          </a:stretch>
        </p:blipFill>
        <p:spPr bwMode="auto">
          <a:xfrm rot="5400000">
            <a:off x="3523290" y="5166348"/>
            <a:ext cx="1954544" cy="1428760"/>
          </a:xfrm>
          <a:prstGeom prst="rect">
            <a:avLst/>
          </a:prstGeom>
          <a:noFill/>
        </p:spPr>
      </p:pic>
      <p:sp>
        <p:nvSpPr>
          <p:cNvPr id="10" name="Заголовок 1"/>
          <p:cNvSpPr txBox="1">
            <a:spLocks/>
          </p:cNvSpPr>
          <p:nvPr/>
        </p:nvSpPr>
        <p:spPr>
          <a:xfrm>
            <a:off x="2714612" y="4214818"/>
            <a:ext cx="3571868" cy="500066"/>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ru-RU" b="1" dirty="0" smtClean="0">
                <a:latin typeface="Times New Roman" pitchFamily="18" charset="0"/>
                <a:ea typeface="+mj-ea"/>
                <a:cs typeface="Times New Roman" pitchFamily="18" charset="0"/>
              </a:rPr>
              <a:t>«Как заработать деньги?»</a:t>
            </a:r>
            <a:endParaRPr kumimoji="0" lang="ru-RU"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043653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9442" y="1714488"/>
            <a:ext cx="7117180" cy="285752"/>
          </a:xfrm>
        </p:spPr>
        <p:txBody>
          <a:bodyPr/>
          <a:lstStyle/>
          <a:p>
            <a:pPr algn="ctr"/>
            <a:r>
              <a:rPr lang="ru-RU" i="1" dirty="0" smtClean="0">
                <a:solidFill>
                  <a:srgbClr val="00B050"/>
                </a:solidFill>
                <a:effectLst>
                  <a:outerShdw blurRad="38100" dist="38100" dir="2700000" algn="tl">
                    <a:srgbClr val="000000">
                      <a:alpha val="43137"/>
                    </a:srgbClr>
                  </a:outerShdw>
                </a:effectLst>
              </a:rPr>
              <a:t/>
            </a:r>
            <a:br>
              <a:rPr lang="ru-RU" i="1" dirty="0" smtClean="0">
                <a:solidFill>
                  <a:srgbClr val="00B050"/>
                </a:solidFill>
                <a:effectLst>
                  <a:outerShdw blurRad="38100" dist="38100" dir="2700000" algn="tl">
                    <a:srgbClr val="000000">
                      <a:alpha val="43137"/>
                    </a:srgbClr>
                  </a:outerShdw>
                </a:effectLst>
              </a:rPr>
            </a:br>
            <a:endParaRPr lang="ru-RU" dirty="0"/>
          </a:p>
        </p:txBody>
      </p:sp>
      <p:sp>
        <p:nvSpPr>
          <p:cNvPr id="3" name="Подзаголовок 2"/>
          <p:cNvSpPr>
            <a:spLocks noGrp="1"/>
          </p:cNvSpPr>
          <p:nvPr>
            <p:ph type="subTitle" idx="1"/>
          </p:nvPr>
        </p:nvSpPr>
        <p:spPr>
          <a:xfrm>
            <a:off x="1009442" y="1643050"/>
            <a:ext cx="7117180" cy="2214578"/>
          </a:xfrm>
        </p:spPr>
        <p:txBody>
          <a:bodyPr>
            <a:normAutofit/>
          </a:bodyPr>
          <a:lstStyle/>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endParaRPr lang="ru-RU" dirty="0"/>
          </a:p>
        </p:txBody>
      </p:sp>
      <p:sp>
        <p:nvSpPr>
          <p:cNvPr id="5" name="Прямоугольник 4"/>
          <p:cNvSpPr/>
          <p:nvPr/>
        </p:nvSpPr>
        <p:spPr>
          <a:xfrm>
            <a:off x="1214414" y="1214422"/>
            <a:ext cx="6429420" cy="923330"/>
          </a:xfrm>
          <a:prstGeom prst="rect">
            <a:avLst/>
          </a:prstGeom>
        </p:spPr>
        <p:txBody>
          <a:bodyPr wrap="square">
            <a:spAutoFit/>
          </a:bodyPr>
          <a:lstStyle/>
          <a:p>
            <a:pPr marL="82296" algn="ctr">
              <a:defRPr/>
            </a:pPr>
            <a:r>
              <a:rPr lang="ru-RU" b="1" dirty="0" smtClean="0">
                <a:latin typeface="Times New Roman" pitchFamily="18" charset="0"/>
                <a:cs typeface="Times New Roman" pitchFamily="18" charset="0"/>
              </a:rPr>
              <a:t>это психологическое качество человека, показывающее степень его осведомленности в финансовых вопросах, умение зарабатывать и управлять деньгами. </a:t>
            </a:r>
            <a:endParaRPr lang="ru-RU" b="1" dirty="0">
              <a:latin typeface="Times New Roman" pitchFamily="18" charset="0"/>
              <a:cs typeface="Times New Roman" pitchFamily="18" charset="0"/>
            </a:endParaRPr>
          </a:p>
        </p:txBody>
      </p:sp>
      <p:sp>
        <p:nvSpPr>
          <p:cNvPr id="20482" name="AutoShape 2" descr="https://sad-25rucheek.edusite.ru/images/clip_image001.jpgld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0484" name="AutoShape 4" descr="https://sad-25rucheek.edusite.ru/images/clip_image001.jpgld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1" name="Прямоугольник 10"/>
          <p:cNvSpPr/>
          <p:nvPr/>
        </p:nvSpPr>
        <p:spPr>
          <a:xfrm>
            <a:off x="2500298" y="500042"/>
            <a:ext cx="4143404" cy="400110"/>
          </a:xfrm>
          <a:prstGeom prst="rect">
            <a:avLst/>
          </a:prstGeom>
        </p:spPr>
        <p:txBody>
          <a:bodyPr wrap="square">
            <a:spAutoFit/>
          </a:bodyPr>
          <a:lstStyle/>
          <a:p>
            <a:pPr algn="ctr"/>
            <a:r>
              <a:rPr lang="ru-RU" sz="2000" b="1" dirty="0" smtClean="0">
                <a:solidFill>
                  <a:srgbClr val="00B050"/>
                </a:solidFill>
                <a:latin typeface="Times New Roman" pitchFamily="18" charset="0"/>
                <a:ea typeface="+mj-ea"/>
                <a:cs typeface="Times New Roman" pitchFamily="18" charset="0"/>
              </a:rPr>
              <a:t>«Финансовая  грамотность» </a:t>
            </a:r>
            <a:endParaRPr lang="ru-RU" dirty="0"/>
          </a:p>
        </p:txBody>
      </p:sp>
      <p:pic>
        <p:nvPicPr>
          <p:cNvPr id="13" name="Рисунок 12" descr="K82F35fbkYFPBO8dCOB1-watermark.jpg"/>
          <p:cNvPicPr>
            <a:picLocks noChangeAspect="1"/>
          </p:cNvPicPr>
          <p:nvPr/>
        </p:nvPicPr>
        <p:blipFill>
          <a:blip r:embed="rId2" cstate="print"/>
          <a:stretch>
            <a:fillRect/>
          </a:stretch>
        </p:blipFill>
        <p:spPr>
          <a:xfrm>
            <a:off x="1428728" y="2571744"/>
            <a:ext cx="6000760" cy="4000507"/>
          </a:xfrm>
          <a:prstGeom prst="rect">
            <a:avLst/>
          </a:prstGeom>
        </p:spPr>
      </p:pic>
    </p:spTree>
    <p:extLst>
      <p:ext uri="{BB962C8B-B14F-4D97-AF65-F5344CB8AC3E}">
        <p14:creationId xmlns="" xmlns:p14="http://schemas.microsoft.com/office/powerpoint/2010/main" val="590166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7125113" cy="924475"/>
          </a:xfrm>
        </p:spPr>
        <p:txBody>
          <a:bodyPr/>
          <a:lstStyle/>
          <a:p>
            <a:pPr algn="ctr"/>
            <a:r>
              <a:rPr lang="ru-RU" sz="2000" b="1" dirty="0" smtClean="0">
                <a:solidFill>
                  <a:schemeClr val="tx2"/>
                </a:solidFill>
                <a:latin typeface="Times New Roman" pitchFamily="18" charset="0"/>
                <a:cs typeface="Times New Roman" pitchFamily="18" charset="0"/>
              </a:rPr>
              <a:t>Дидактический материал для игр</a:t>
            </a:r>
            <a:endParaRPr lang="ru-RU" sz="2000" b="1" dirty="0">
              <a:solidFill>
                <a:schemeClr val="tx2"/>
              </a:solidFill>
              <a:latin typeface="Times New Roman" pitchFamily="18" charset="0"/>
              <a:cs typeface="Times New Roman" pitchFamily="18" charset="0"/>
            </a:endParaRPr>
          </a:p>
        </p:txBody>
      </p:sp>
      <p:pic>
        <p:nvPicPr>
          <p:cNvPr id="2050" name="Picture 2" descr="C:\Users\user\Desktop\к презентации\IMG_20200123_124847.jpg"/>
          <p:cNvPicPr>
            <a:picLocks noGrp="1" noChangeAspect="1" noChangeArrowheads="1"/>
          </p:cNvPicPr>
          <p:nvPr>
            <p:ph idx="1"/>
          </p:nvPr>
        </p:nvPicPr>
        <p:blipFill>
          <a:blip r:embed="rId2" cstate="print"/>
          <a:srcRect/>
          <a:stretch>
            <a:fillRect/>
          </a:stretch>
        </p:blipFill>
        <p:spPr bwMode="auto">
          <a:xfrm>
            <a:off x="285720" y="2143116"/>
            <a:ext cx="3000396" cy="2536049"/>
          </a:xfrm>
          <a:prstGeom prst="rect">
            <a:avLst/>
          </a:prstGeom>
          <a:noFill/>
        </p:spPr>
      </p:pic>
      <p:sp>
        <p:nvSpPr>
          <p:cNvPr id="5" name="Заголовок 1"/>
          <p:cNvSpPr txBox="1">
            <a:spLocks/>
          </p:cNvSpPr>
          <p:nvPr/>
        </p:nvSpPr>
        <p:spPr>
          <a:xfrm>
            <a:off x="-214346" y="785794"/>
            <a:ext cx="3919927" cy="1143008"/>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Лэпбук</a:t>
            </a:r>
            <a:r>
              <a:rPr kumimoji="0" lang="ru-RU" sz="2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«Финансовая грамотность дошкольника»</a:t>
            </a:r>
            <a:endParaRPr kumimoji="0" lang="ru-RU" sz="2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2051" name="Picture 3" descr="C:\Users\user\Desktop\к презентации\IMG_20200123_124947.jpg"/>
          <p:cNvPicPr>
            <a:picLocks noChangeAspect="1" noChangeArrowheads="1"/>
          </p:cNvPicPr>
          <p:nvPr/>
        </p:nvPicPr>
        <p:blipFill>
          <a:blip r:embed="rId3" cstate="print"/>
          <a:srcRect l="2632" t="5664" r="7894" b="9361"/>
          <a:stretch>
            <a:fillRect/>
          </a:stretch>
        </p:blipFill>
        <p:spPr bwMode="auto">
          <a:xfrm rot="5400000">
            <a:off x="6429372" y="2214570"/>
            <a:ext cx="2500330" cy="2500298"/>
          </a:xfrm>
          <a:prstGeom prst="rect">
            <a:avLst/>
          </a:prstGeom>
          <a:noFill/>
        </p:spPr>
      </p:pic>
      <p:pic>
        <p:nvPicPr>
          <p:cNvPr id="2052" name="Picture 4" descr="C:\Users\user\Desktop\к презентации\IMG_20200123_124907.jpg"/>
          <p:cNvPicPr>
            <a:picLocks noChangeAspect="1" noChangeArrowheads="1"/>
          </p:cNvPicPr>
          <p:nvPr/>
        </p:nvPicPr>
        <p:blipFill>
          <a:blip r:embed="rId4" cstate="print"/>
          <a:srcRect/>
          <a:stretch>
            <a:fillRect/>
          </a:stretch>
        </p:blipFill>
        <p:spPr bwMode="auto">
          <a:xfrm>
            <a:off x="3500430" y="1071546"/>
            <a:ext cx="2828836" cy="2500330"/>
          </a:xfrm>
          <a:prstGeom prst="rect">
            <a:avLst/>
          </a:prstGeom>
          <a:noFill/>
        </p:spPr>
      </p:pic>
      <p:pic>
        <p:nvPicPr>
          <p:cNvPr id="2053" name="Picture 5" descr="C:\Users\user\Desktop\к презентации\IMG_20200123_141018.jpg"/>
          <p:cNvPicPr>
            <a:picLocks noChangeAspect="1" noChangeArrowheads="1"/>
          </p:cNvPicPr>
          <p:nvPr/>
        </p:nvPicPr>
        <p:blipFill>
          <a:blip r:embed="rId5" cstate="print"/>
          <a:srcRect/>
          <a:stretch>
            <a:fillRect/>
          </a:stretch>
        </p:blipFill>
        <p:spPr bwMode="auto">
          <a:xfrm>
            <a:off x="3571868" y="4000504"/>
            <a:ext cx="2357454" cy="285749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idx="1"/>
          </p:nvPr>
        </p:nvSpPr>
        <p:spPr bwMode="auto">
          <a:xfrm>
            <a:off x="571500" y="285750"/>
            <a:ext cx="8215342" cy="96334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ru-RU" sz="2000" b="1" dirty="0" smtClean="0">
                <a:solidFill>
                  <a:schemeClr val="tx2"/>
                </a:solidFill>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Ожидаемые</a:t>
            </a:r>
            <a:r>
              <a:rPr kumimoji="0" lang="ru-RU" sz="2000" b="1" i="0" u="none" strike="noStrike" cap="none" normalizeH="0" dirty="0" smtClean="0">
                <a:ln>
                  <a:noFill/>
                </a:ln>
                <a:solidFill>
                  <a:schemeClr val="tx2"/>
                </a:solidFill>
                <a:effectLst/>
                <a:latin typeface="Times New Roman" pitchFamily="18" charset="0"/>
                <a:ea typeface="Times New Roman" pitchFamily="18" charset="0"/>
                <a:cs typeface="Times New Roman" pitchFamily="18" charset="0"/>
              </a:rPr>
              <a:t> результаты:</a:t>
            </a:r>
          </a:p>
          <a:p>
            <a:pPr marL="0" marR="0" lvl="0" indent="0" defTabSz="914400" rtl="0" eaLnBrk="1" fontAlgn="base" latinLnBrk="0" hangingPunct="1">
              <a:lnSpc>
                <a:spcPct val="100000"/>
              </a:lnSpc>
              <a:spcBef>
                <a:spcPct val="0"/>
              </a:spcBef>
              <a:spcAft>
                <a:spcPct val="0"/>
              </a:spcAft>
              <a:buClrTx/>
              <a:buSzTx/>
              <a:buFontTx/>
              <a:buNone/>
              <a:tabLst/>
            </a:pPr>
            <a:r>
              <a:rPr lang="ru-RU" sz="2000" b="1" baseline="0" dirty="0" smtClean="0">
                <a:solidFill>
                  <a:schemeClr val="tx1"/>
                </a:solidFill>
                <a:latin typeface="Times New Roman" pitchFamily="18" charset="0"/>
                <a:ea typeface="Times New Roman" pitchFamily="18" charset="0"/>
                <a:cs typeface="Times New Roman" pitchFamily="18" charset="0"/>
              </a:rPr>
              <a:t>Дошкольник</a:t>
            </a:r>
            <a:r>
              <a:rPr lang="ru-RU" sz="2000" b="1" dirty="0" smtClean="0">
                <a:solidFill>
                  <a:schemeClr val="tx1"/>
                </a:solidFill>
                <a:latin typeface="Times New Roman" pitchFamily="18" charset="0"/>
                <a:ea typeface="Times New Roman" pitchFamily="18" charset="0"/>
                <a:cs typeface="Times New Roman" pitchFamily="18" charset="0"/>
              </a:rPr>
              <a:t> должен </a:t>
            </a:r>
            <a:r>
              <a:rPr lang="ru-RU" sz="2000" b="1" dirty="0" smtClean="0">
                <a:solidFill>
                  <a:schemeClr val="tx1"/>
                </a:solidFill>
                <a:latin typeface="Times New Roman" pitchFamily="18" charset="0"/>
                <a:ea typeface="Times New Roman" pitchFamily="18" charset="0"/>
                <a:cs typeface="Times New Roman" pitchFamily="18" charset="0"/>
              </a:rPr>
              <a:t>:</a:t>
            </a:r>
            <a:endPar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-знать основные финансово-экономические понятия и категории;</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-иметь знания о новых профессиях и уметь рассказывать о них;</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-обогатить словарный запас, связанный с областью экономики и финансов, трудовой деятельностью людей современных профессий;</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-воспитывать в себе такие качества, как умение честно выигрывать, соревноваться, радоваться успехам товарищей, проигрывать и не бояться проигрыша;</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развивать в себе общительность, чувство собственного достоинства, ответственность, стремление доводить начатое дело до конца;</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-понимать и ценить окружающий предметный мир, как результат труда людей;</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-уважать людей, умеющих хорошо трудиться и честно зарабатывать деньги.</a:t>
            </a: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043653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1643050"/>
            <a:ext cx="7125113" cy="1428760"/>
          </a:xfrm>
        </p:spPr>
        <p:txBody>
          <a:bodyPr/>
          <a:lstStyle/>
          <a:p>
            <a:pPr algn="ctr"/>
            <a:r>
              <a:rPr lang="ru-RU" b="1" dirty="0" smtClean="0">
                <a:solidFill>
                  <a:schemeClr val="tx2"/>
                </a:solidFill>
                <a:latin typeface="Times New Roman" pitchFamily="18" charset="0"/>
                <a:cs typeface="Times New Roman" pitchFamily="18" charset="0"/>
              </a:rPr>
              <a:t>Спасибо за внимание!</a:t>
            </a:r>
            <a:endParaRPr lang="ru-RU" b="1" dirty="0">
              <a:solidFill>
                <a:schemeClr val="tx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043653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500042"/>
            <a:ext cx="7117180" cy="857256"/>
          </a:xfrm>
        </p:spPr>
        <p:txBody>
          <a:bodyPr/>
          <a:lstStyle/>
          <a:p>
            <a:pPr algn="ctr"/>
            <a:r>
              <a:rPr lang="ru-RU" i="1" dirty="0" smtClean="0">
                <a:solidFill>
                  <a:srgbClr val="00B050"/>
                </a:solidFill>
                <a:effectLst>
                  <a:outerShdw blurRad="38100" dist="38100" dir="2700000" algn="tl">
                    <a:srgbClr val="000000">
                      <a:alpha val="43137"/>
                    </a:srgbClr>
                  </a:outerShdw>
                </a:effectLst>
              </a:rPr>
              <a:t/>
            </a:r>
            <a:br>
              <a:rPr lang="ru-RU" i="1" dirty="0" smtClean="0">
                <a:solidFill>
                  <a:srgbClr val="00B050"/>
                </a:solidFill>
                <a:effectLst>
                  <a:outerShdw blurRad="38100" dist="38100" dir="2700000" algn="tl">
                    <a:srgbClr val="000000">
                      <a:alpha val="43137"/>
                    </a:srgbClr>
                  </a:outerShdw>
                </a:effectLst>
              </a:rPr>
            </a:br>
            <a:r>
              <a:rPr lang="ru-RU" sz="2000" b="1" dirty="0" smtClean="0">
                <a:solidFill>
                  <a:schemeClr val="tx2">
                    <a:satMod val="130000"/>
                  </a:schemeClr>
                </a:solidFill>
                <a:latin typeface="Times New Roman" pitchFamily="18" charset="0"/>
                <a:cs typeface="Times New Roman" pitchFamily="18" charset="0"/>
              </a:rPr>
              <a:t>Актуальность проекта</a:t>
            </a:r>
            <a:endParaRPr lang="ru-RU" sz="20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42910" y="1643050"/>
            <a:ext cx="8286808" cy="4500594"/>
          </a:xfrm>
        </p:spPr>
        <p:txBody>
          <a:bodyPr>
            <a:normAutofit/>
          </a:bodyPr>
          <a:lstStyle/>
          <a:p>
            <a:pPr algn="just">
              <a:spcAft>
                <a:spcPts val="0"/>
              </a:spcAft>
              <a:defRPr/>
            </a:pPr>
            <a:r>
              <a:rPr lang="ru-RU" sz="1800" b="1" dirty="0" smtClean="0">
                <a:solidFill>
                  <a:schemeClr val="tx1"/>
                </a:solidFill>
                <a:latin typeface="Times New Roman" pitchFamily="18" charset="0"/>
                <a:cs typeface="Times New Roman" pitchFamily="18" charset="0"/>
              </a:rPr>
              <a:t>	Экономика всегда была неотъемлемой частью жизни человека. В изменяющихся условиях современного общества жизни непрерывное экономическое  образование необходимо начинать именно с дошкольного возраста, когда детьми  приобретается первичный опыт в элементарных экономических отношениях.</a:t>
            </a: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endParaRPr lang="ru-RU" dirty="0"/>
          </a:p>
        </p:txBody>
      </p:sp>
      <p:sp>
        <p:nvSpPr>
          <p:cNvPr id="5" name="Прямоугольник 4"/>
          <p:cNvSpPr/>
          <p:nvPr/>
        </p:nvSpPr>
        <p:spPr>
          <a:xfrm>
            <a:off x="1357290" y="1714488"/>
            <a:ext cx="6429420" cy="369332"/>
          </a:xfrm>
          <a:prstGeom prst="rect">
            <a:avLst/>
          </a:prstGeom>
        </p:spPr>
        <p:txBody>
          <a:bodyPr wrap="square">
            <a:spAutoFit/>
          </a:bodyPr>
          <a:lstStyle/>
          <a:p>
            <a:pPr marL="82296" algn="ctr">
              <a:defRPr/>
            </a:pPr>
            <a:endParaRPr lang="ru-RU"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90166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500042"/>
            <a:ext cx="7117180" cy="857256"/>
          </a:xfrm>
        </p:spPr>
        <p:txBody>
          <a:bodyPr/>
          <a:lstStyle/>
          <a:p>
            <a:pPr algn="ctr"/>
            <a:r>
              <a:rPr lang="ru-RU" sz="20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tx2">
                    <a:satMod val="130000"/>
                  </a:schemeClr>
                </a:solidFill>
                <a:latin typeface="Times New Roman" pitchFamily="18" charset="0"/>
                <a:cs typeface="Times New Roman" pitchFamily="18" charset="0"/>
              </a:rPr>
              <a:t>Новизна проекта</a:t>
            </a:r>
            <a:endParaRPr lang="ru-RU" sz="20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09442" y="1643050"/>
            <a:ext cx="7117180" cy="3714776"/>
          </a:xfrm>
        </p:spPr>
        <p:txBody>
          <a:bodyPr>
            <a:normAutofit/>
          </a:bodyPr>
          <a:lstStyle/>
          <a:p>
            <a:pPr algn="just">
              <a:spcAft>
                <a:spcPts val="0"/>
              </a:spcAft>
              <a:defRPr/>
            </a:pPr>
            <a:r>
              <a:rPr lang="ru-RU" sz="1800" b="1" dirty="0" smtClean="0">
                <a:solidFill>
                  <a:schemeClr val="tx1"/>
                </a:solidFill>
                <a:latin typeface="Times New Roman" pitchFamily="18" charset="0"/>
                <a:cs typeface="Times New Roman" pitchFamily="18" charset="0"/>
              </a:rPr>
              <a:t>   	Дети должны знать, что жить надо по средствам, тратить надо меньше, чем зарабатывается. Понятно, что счастье за деньги не купишь, но детям не лишним будет знать, что достаточное количество финансовых ресурсов открывают перед ними большие возможности, способные дарить радость.</a:t>
            </a:r>
          </a:p>
          <a:p>
            <a:pPr algn="just">
              <a:spcAft>
                <a:spcPts val="0"/>
              </a:spcAft>
              <a:defRPr/>
            </a:pPr>
            <a:r>
              <a:rPr lang="ru-RU" sz="1800" b="1" dirty="0" smtClean="0">
                <a:solidFill>
                  <a:schemeClr val="tx1"/>
                </a:solidFill>
                <a:latin typeface="Times New Roman" pitchFamily="18" charset="0"/>
                <a:cs typeface="Times New Roman" pitchFamily="18" charset="0"/>
              </a:rPr>
              <a:t>	</a:t>
            </a:r>
          </a:p>
          <a:p>
            <a:pPr algn="ctr">
              <a:spcAft>
                <a:spcPts val="0"/>
              </a:spcAft>
              <a:defRPr/>
            </a:pPr>
            <a:endParaRPr lang="ru-RU" sz="1800" b="1" dirty="0" smtClean="0">
              <a:solidFill>
                <a:srgbClr val="00B050"/>
              </a:solidFill>
              <a:latin typeface="Times New Roman" pitchFamily="18" charset="0"/>
              <a:cs typeface="Times New Roman" pitchFamily="18" charset="0"/>
            </a:endParaRPr>
          </a:p>
          <a:p>
            <a:pPr algn="ctr">
              <a:spcAft>
                <a:spcPts val="0"/>
              </a:spcAft>
              <a:defRPr/>
            </a:pPr>
            <a:endParaRPr lang="ru-RU" sz="1800" b="1" dirty="0" smtClean="0">
              <a:solidFill>
                <a:srgbClr val="00B050"/>
              </a:solidFill>
              <a:latin typeface="Times New Roman" pitchFamily="18" charset="0"/>
              <a:cs typeface="Times New Roman" pitchFamily="18" charset="0"/>
            </a:endParaRPr>
          </a:p>
          <a:p>
            <a:pPr algn="ctr">
              <a:spcAft>
                <a:spcPts val="0"/>
              </a:spcAft>
              <a:defRPr/>
            </a:pPr>
            <a:endParaRPr lang="ru-RU" sz="1800" b="1" dirty="0" smtClean="0">
              <a:solidFill>
                <a:srgbClr val="00B050"/>
              </a:solidFill>
              <a:latin typeface="Times New Roman" pitchFamily="18" charset="0"/>
              <a:cs typeface="Times New Roman" pitchFamily="18" charset="0"/>
            </a:endParaRPr>
          </a:p>
          <a:p>
            <a:pPr algn="ctr">
              <a:spcAft>
                <a:spcPts val="0"/>
              </a:spcAft>
              <a:defRPr/>
            </a:pPr>
            <a:endParaRPr lang="ru-RU" sz="1800" b="1" dirty="0" smtClean="0">
              <a:solidFill>
                <a:srgbClr val="00B050"/>
              </a:solidFill>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
        <p:nvSpPr>
          <p:cNvPr id="5" name="Прямоугольник 4"/>
          <p:cNvSpPr/>
          <p:nvPr/>
        </p:nvSpPr>
        <p:spPr>
          <a:xfrm>
            <a:off x="1500166" y="1785926"/>
            <a:ext cx="6429420" cy="369332"/>
          </a:xfrm>
          <a:prstGeom prst="rect">
            <a:avLst/>
          </a:prstGeom>
        </p:spPr>
        <p:txBody>
          <a:bodyPr wrap="square">
            <a:spAutoFit/>
          </a:bodyPr>
          <a:lstStyle/>
          <a:p>
            <a:pPr marL="82296" algn="ctr">
              <a:defRPr/>
            </a:pPr>
            <a:endParaRPr lang="ru-RU"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90166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928670"/>
            <a:ext cx="7117180" cy="428628"/>
          </a:xfrm>
        </p:spPr>
        <p:txBody>
          <a:bodyPr/>
          <a:lstStyle/>
          <a:p>
            <a:pPr algn="ctr"/>
            <a:r>
              <a:rPr lang="ru-RU" sz="20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tx2">
                    <a:satMod val="130000"/>
                  </a:schemeClr>
                </a:solidFill>
                <a:latin typeface="Times New Roman" pitchFamily="18" charset="0"/>
                <a:cs typeface="Times New Roman" pitchFamily="18" charset="0"/>
              </a:rPr>
              <a:t>Проблема  проекта</a:t>
            </a:r>
            <a:endParaRPr lang="ru-RU" sz="20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71538" y="1285860"/>
            <a:ext cx="7215238" cy="5072098"/>
          </a:xfrm>
        </p:spPr>
        <p:txBody>
          <a:bodyPr>
            <a:normAutofit/>
          </a:bodyPr>
          <a:lstStyle/>
          <a:p>
            <a:pPr algn="just"/>
            <a:r>
              <a:rPr lang="ru-RU" sz="3800" b="1" dirty="0" smtClean="0">
                <a:solidFill>
                  <a:schemeClr val="tx1"/>
                </a:solidFill>
                <a:latin typeface="Times New Roman" pitchFamily="18" charset="0"/>
                <a:cs typeface="Times New Roman" pitchFamily="18" charset="0"/>
              </a:rPr>
              <a:t>	 </a:t>
            </a:r>
            <a:endParaRPr lang="ru-RU" sz="1900" b="1" dirty="0" smtClean="0">
              <a:solidFill>
                <a:schemeClr val="tx1"/>
              </a:solidFill>
              <a:latin typeface="Times New Roman" pitchFamily="18" charset="0"/>
              <a:cs typeface="Times New Roman" pitchFamily="18" charset="0"/>
            </a:endParaRPr>
          </a:p>
          <a:p>
            <a:pPr algn="just"/>
            <a:r>
              <a:rPr lang="ru-RU" sz="1800" b="1" dirty="0" smtClean="0">
                <a:solidFill>
                  <a:schemeClr val="tx1"/>
                </a:solidFill>
                <a:latin typeface="Times New Roman" pitchFamily="18" charset="0"/>
                <a:cs typeface="Times New Roman" pitchFamily="18" charset="0"/>
              </a:rPr>
              <a:t>     Проблема низкой финансовой грамотности в стране диктует</a:t>
            </a:r>
          </a:p>
          <a:p>
            <a:pPr algn="just"/>
            <a:r>
              <a:rPr lang="ru-RU" sz="1800" b="1" dirty="0" smtClean="0">
                <a:solidFill>
                  <a:schemeClr val="tx1"/>
                </a:solidFill>
                <a:latin typeface="Times New Roman" pitchFamily="18" charset="0"/>
                <a:cs typeface="Times New Roman" pitchFamily="18" charset="0"/>
              </a:rPr>
              <a:t>необходимость интенсивной просветительской работы по</a:t>
            </a:r>
          </a:p>
          <a:p>
            <a:pPr algn="just"/>
            <a:r>
              <a:rPr lang="ru-RU" sz="1800" b="1" dirty="0" smtClean="0">
                <a:solidFill>
                  <a:schemeClr val="tx1"/>
                </a:solidFill>
                <a:latin typeface="Times New Roman" pitchFamily="18" charset="0"/>
                <a:cs typeface="Times New Roman" pitchFamily="18" charset="0"/>
              </a:rPr>
              <a:t>формированию у населения экономического сознания, культуры</a:t>
            </a:r>
          </a:p>
          <a:p>
            <a:pPr algn="just"/>
            <a:r>
              <a:rPr lang="ru-RU" sz="1800" b="1" dirty="0" smtClean="0">
                <a:solidFill>
                  <a:schemeClr val="tx1"/>
                </a:solidFill>
                <a:latin typeface="Times New Roman" pitchFamily="18" charset="0"/>
                <a:cs typeface="Times New Roman" pitchFamily="18" charset="0"/>
              </a:rPr>
              <a:t>сбережения. Эта работа должна начинаться в детском саду – </a:t>
            </a:r>
            <a:endParaRPr lang="ru-RU" sz="1800" b="1" dirty="0" smtClean="0">
              <a:solidFill>
                <a:schemeClr val="tx1"/>
              </a:solidFill>
              <a:latin typeface="Times New Roman" pitchFamily="18" charset="0"/>
              <a:cs typeface="Times New Roman" pitchFamily="18" charset="0"/>
            </a:endParaRPr>
          </a:p>
          <a:p>
            <a:pPr algn="just"/>
            <a:r>
              <a:rPr lang="ru-RU" sz="1800" b="1" dirty="0" smtClean="0">
                <a:solidFill>
                  <a:schemeClr val="tx1"/>
                </a:solidFill>
                <a:latin typeface="Times New Roman" pitchFamily="18" charset="0"/>
                <a:cs typeface="Times New Roman" pitchFamily="18" charset="0"/>
              </a:rPr>
              <a:t>первом звене </a:t>
            </a:r>
            <a:r>
              <a:rPr lang="ru-RU" sz="1800" b="1" dirty="0" smtClean="0">
                <a:solidFill>
                  <a:schemeClr val="tx1"/>
                </a:solidFill>
                <a:latin typeface="Times New Roman" pitchFamily="18" charset="0"/>
                <a:cs typeface="Times New Roman" pitchFamily="18" charset="0"/>
              </a:rPr>
              <a:t>системы непрерывного образования.</a:t>
            </a:r>
          </a:p>
          <a:p>
            <a:pPr algn="just"/>
            <a:r>
              <a:rPr lang="ru-RU" sz="1800" b="1" dirty="0" smtClean="0">
                <a:solidFill>
                  <a:schemeClr val="tx1"/>
                </a:solidFill>
                <a:latin typeface="Times New Roman" pitchFamily="18" charset="0"/>
                <a:cs typeface="Times New Roman" pitchFamily="18" charset="0"/>
              </a:rPr>
              <a:t> </a:t>
            </a:r>
          </a:p>
          <a:p>
            <a:pPr algn="just"/>
            <a:r>
              <a:rPr lang="ru-RU" sz="6200" b="1" dirty="0" smtClean="0">
                <a:latin typeface="Times New Roman" pitchFamily="18" charset="0"/>
                <a:cs typeface="Times New Roman" pitchFamily="18" charset="0"/>
              </a:rPr>
              <a:t>	</a:t>
            </a:r>
            <a:endParaRPr lang="ru-RU" sz="1800" b="1" dirty="0" smtClean="0">
              <a:solidFill>
                <a:srgbClr val="00B050"/>
              </a:solidFill>
              <a:latin typeface="Times New Roman" pitchFamily="18" charset="0"/>
              <a:cs typeface="Times New Roman" pitchFamily="18" charset="0"/>
            </a:endParaRPr>
          </a:p>
          <a:p>
            <a:pPr algn="ctr">
              <a:spcAft>
                <a:spcPts val="0"/>
              </a:spcAft>
              <a:defRPr/>
            </a:pPr>
            <a:endParaRPr lang="ru-RU" sz="1800" b="1" dirty="0" smtClean="0">
              <a:solidFill>
                <a:srgbClr val="00B050"/>
              </a:solidFill>
              <a:latin typeface="Times New Roman" pitchFamily="18" charset="0"/>
              <a:cs typeface="Times New Roman" pitchFamily="18" charset="0"/>
            </a:endParaRPr>
          </a:p>
          <a:p>
            <a:pPr algn="ctr">
              <a:spcAft>
                <a:spcPts val="0"/>
              </a:spcAft>
              <a:defRPr/>
            </a:pPr>
            <a:endParaRPr lang="ru-RU" sz="1800" b="1" dirty="0" smtClean="0">
              <a:solidFill>
                <a:srgbClr val="00B050"/>
              </a:solidFill>
              <a:latin typeface="Times New Roman" pitchFamily="18" charset="0"/>
              <a:cs typeface="Times New Roman" pitchFamily="18" charset="0"/>
            </a:endParaRPr>
          </a:p>
          <a:p>
            <a:pPr algn="ctr">
              <a:spcAft>
                <a:spcPts val="0"/>
              </a:spcAft>
              <a:defRPr/>
            </a:pPr>
            <a:endParaRPr lang="ru-RU" sz="1800" b="1" dirty="0" smtClean="0">
              <a:solidFill>
                <a:srgbClr val="00B050"/>
              </a:solidFill>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Tree>
    <p:extLst>
      <p:ext uri="{BB962C8B-B14F-4D97-AF65-F5344CB8AC3E}">
        <p14:creationId xmlns="" xmlns:p14="http://schemas.microsoft.com/office/powerpoint/2010/main" val="590166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500042"/>
            <a:ext cx="7117180" cy="857256"/>
          </a:xfrm>
        </p:spPr>
        <p:txBody>
          <a:bodyPr/>
          <a:lstStyle/>
          <a:p>
            <a:pPr algn="ctr"/>
            <a:r>
              <a:rPr lang="ru-RU" dirty="0" smtClean="0"/>
              <a:t/>
            </a:r>
            <a:br>
              <a:rPr lang="ru-RU" dirty="0" smtClean="0"/>
            </a:br>
            <a:r>
              <a:rPr lang="ru-RU" sz="2000" b="1" dirty="0" smtClean="0">
                <a:solidFill>
                  <a:schemeClr val="tx2">
                    <a:satMod val="130000"/>
                  </a:schemeClr>
                </a:solidFill>
                <a:latin typeface="Times New Roman" pitchFamily="18" charset="0"/>
                <a:cs typeface="Times New Roman" pitchFamily="18" charset="0"/>
              </a:rPr>
              <a:t>Федеральный государственный образовательный стандарт дошкольного образования </a:t>
            </a:r>
            <a:endParaRPr lang="ru-RU" sz="20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71472" y="1643050"/>
            <a:ext cx="8001056" cy="4071966"/>
          </a:xfrm>
        </p:spPr>
        <p:txBody>
          <a:bodyPr>
            <a:normAutofit/>
          </a:bodyPr>
          <a:lstStyle/>
          <a:p>
            <a:pPr marL="82296" algn="just">
              <a:spcAft>
                <a:spcPts val="0"/>
              </a:spcAft>
              <a:defRPr/>
            </a:pPr>
            <a:r>
              <a:rPr lang="ru-RU" sz="1800" b="1" dirty="0" smtClean="0">
                <a:solidFill>
                  <a:schemeClr val="tx1"/>
                </a:solidFill>
                <a:latin typeface="Times New Roman" pitchFamily="18" charset="0"/>
                <a:cs typeface="Times New Roman" pitchFamily="18" charset="0"/>
              </a:rPr>
              <a:t>	ФГОС ДО ставит задачу формирования общей культуры личности детей.</a:t>
            </a:r>
          </a:p>
          <a:p>
            <a:pPr marL="82296" algn="just">
              <a:spcAft>
                <a:spcPts val="0"/>
              </a:spcAft>
              <a:defRPr/>
            </a:pPr>
            <a:r>
              <a:rPr lang="ru-RU" sz="1800" b="1" dirty="0" smtClean="0">
                <a:solidFill>
                  <a:schemeClr val="tx1"/>
                </a:solidFill>
                <a:latin typeface="Times New Roman" pitchFamily="18" charset="0"/>
                <a:cs typeface="Times New Roman" pitchFamily="18" charset="0"/>
              </a:rPr>
              <a:t>	Экономическая культура личности дошкольника характеризуется наличием 	первичных	представлений	об	экономических категориях,	интеллектуальных	и	нравственных	качествах (бережливость,	смекалка,	трудолюбие,	умение	планировать дела, осуждение жадности и расточительности).</a:t>
            </a:r>
          </a:p>
          <a:p>
            <a:pPr marL="82296" algn="just">
              <a:spcAft>
                <a:spcPts val="0"/>
              </a:spcAft>
              <a:defRPr/>
            </a:pPr>
            <a:r>
              <a:rPr lang="ru-RU" sz="1800" b="1" dirty="0" smtClean="0">
                <a:solidFill>
                  <a:schemeClr val="tx1"/>
                </a:solidFill>
                <a:latin typeface="Times New Roman" pitchFamily="18" charset="0"/>
                <a:cs typeface="Times New Roman" pitchFamily="18" charset="0"/>
              </a:rPr>
              <a:t>	</a:t>
            </a: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endParaRPr lang="ru-RU" dirty="0"/>
          </a:p>
        </p:txBody>
      </p:sp>
      <p:sp>
        <p:nvSpPr>
          <p:cNvPr id="5" name="Прямоугольник 4"/>
          <p:cNvSpPr/>
          <p:nvPr/>
        </p:nvSpPr>
        <p:spPr>
          <a:xfrm>
            <a:off x="1357290" y="1714488"/>
            <a:ext cx="6429420" cy="369332"/>
          </a:xfrm>
          <a:prstGeom prst="rect">
            <a:avLst/>
          </a:prstGeom>
        </p:spPr>
        <p:txBody>
          <a:bodyPr wrap="square">
            <a:spAutoFit/>
          </a:bodyPr>
          <a:lstStyle/>
          <a:p>
            <a:pPr marL="82296" algn="ctr">
              <a:defRPr/>
            </a:pPr>
            <a:endParaRPr lang="ru-RU"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90166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500042"/>
            <a:ext cx="7117180" cy="857256"/>
          </a:xfrm>
        </p:spPr>
        <p:txBody>
          <a:bodyPr/>
          <a:lstStyle/>
          <a:p>
            <a:pPr algn="ctr"/>
            <a:r>
              <a:rPr lang="ru-RU" sz="2000" b="1" dirty="0" smtClean="0">
                <a:solidFill>
                  <a:schemeClr val="tx2">
                    <a:satMod val="130000"/>
                  </a:schemeClr>
                </a:solidFill>
                <a:latin typeface="Times New Roman" pitchFamily="18" charset="0"/>
                <a:cs typeface="Times New Roman" pitchFamily="18" charset="0"/>
              </a:rPr>
              <a:t>Цель проекта:</a:t>
            </a:r>
            <a:r>
              <a:rPr lang="ru-RU" dirty="0" smtClean="0"/>
              <a:t/>
            </a:r>
            <a:br>
              <a:rPr lang="ru-RU" dirty="0" smtClean="0"/>
            </a:br>
            <a:endParaRPr lang="ru-RU" sz="2000" dirty="0"/>
          </a:p>
        </p:txBody>
      </p:sp>
      <p:sp>
        <p:nvSpPr>
          <p:cNvPr id="3" name="Подзаголовок 2"/>
          <p:cNvSpPr>
            <a:spLocks noGrp="1"/>
          </p:cNvSpPr>
          <p:nvPr>
            <p:ph type="subTitle" idx="1"/>
          </p:nvPr>
        </p:nvSpPr>
        <p:spPr>
          <a:xfrm>
            <a:off x="1000100" y="1357298"/>
            <a:ext cx="7117180" cy="2571768"/>
          </a:xfrm>
        </p:spPr>
        <p:txBody>
          <a:bodyPr>
            <a:normAutofit/>
          </a:bodyPr>
          <a:lstStyle/>
          <a:p>
            <a:pPr algn="just">
              <a:spcAft>
                <a:spcPts val="0"/>
              </a:spcAft>
              <a:defRPr/>
            </a:pPr>
            <a:r>
              <a:rPr lang="ru-RU" altLang="ru-RU" sz="1800" b="1" dirty="0" smtClean="0">
                <a:solidFill>
                  <a:schemeClr val="tx1"/>
                </a:solidFill>
                <a:latin typeface="Times New Roman" pitchFamily="18" charset="0"/>
                <a:cs typeface="Times New Roman" pitchFamily="18" charset="0"/>
              </a:rPr>
              <a:t>Расширить экономический кругозор дошкольника, 	дать представление	о	таких	экономических качествах, как трудолюбие, бережливость, хозяйственность, экономность. </a:t>
            </a: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endParaRPr lang="ru-RU" dirty="0"/>
          </a:p>
        </p:txBody>
      </p:sp>
      <p:sp>
        <p:nvSpPr>
          <p:cNvPr id="5" name="Прямоугольник 4"/>
          <p:cNvSpPr/>
          <p:nvPr/>
        </p:nvSpPr>
        <p:spPr>
          <a:xfrm>
            <a:off x="1357290" y="1714488"/>
            <a:ext cx="6429420" cy="369332"/>
          </a:xfrm>
          <a:prstGeom prst="rect">
            <a:avLst/>
          </a:prstGeom>
        </p:spPr>
        <p:txBody>
          <a:bodyPr wrap="square">
            <a:spAutoFit/>
          </a:bodyPr>
          <a:lstStyle/>
          <a:p>
            <a:pPr marL="82296" algn="ctr">
              <a:defRPr/>
            </a:pPr>
            <a:endParaRPr lang="ru-RU" dirty="0">
              <a:effectLst>
                <a:outerShdw blurRad="38100" dist="38100" dir="2700000" algn="tl">
                  <a:srgbClr val="000000">
                    <a:alpha val="43137"/>
                  </a:srgbClr>
                </a:outerShdw>
              </a:effectLst>
            </a:endParaRPr>
          </a:p>
        </p:txBody>
      </p:sp>
      <p:pic>
        <p:nvPicPr>
          <p:cNvPr id="6" name="Рисунок 5" descr="D-6.jpg"/>
          <p:cNvPicPr>
            <a:picLocks noChangeAspect="1"/>
          </p:cNvPicPr>
          <p:nvPr/>
        </p:nvPicPr>
        <p:blipFill>
          <a:blip r:embed="rId2"/>
          <a:srcRect b="8411"/>
          <a:stretch>
            <a:fillRect/>
          </a:stretch>
        </p:blipFill>
        <p:spPr>
          <a:xfrm>
            <a:off x="2714612" y="3000372"/>
            <a:ext cx="3441990" cy="3571876"/>
          </a:xfrm>
          <a:prstGeom prst="rect">
            <a:avLst/>
          </a:prstGeom>
        </p:spPr>
      </p:pic>
    </p:spTree>
    <p:extLst>
      <p:ext uri="{BB962C8B-B14F-4D97-AF65-F5344CB8AC3E}">
        <p14:creationId xmlns="" xmlns:p14="http://schemas.microsoft.com/office/powerpoint/2010/main" val="590166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214290"/>
            <a:ext cx="7117180" cy="785818"/>
          </a:xfrm>
        </p:spPr>
        <p:txBody>
          <a:bodyPr/>
          <a:lstStyle/>
          <a:p>
            <a:pPr algn="ctr"/>
            <a:r>
              <a:rPr lang="ru-RU" sz="2000" b="1" dirty="0" smtClean="0">
                <a:solidFill>
                  <a:schemeClr val="tx2">
                    <a:satMod val="130000"/>
                  </a:schemeClr>
                </a:solidFill>
                <a:latin typeface="Times New Roman" pitchFamily="18" charset="0"/>
                <a:cs typeface="Times New Roman" pitchFamily="18" charset="0"/>
              </a:rPr>
              <a:t/>
            </a:r>
            <a:br>
              <a:rPr lang="ru-RU" sz="2000" b="1" dirty="0" smtClean="0">
                <a:solidFill>
                  <a:schemeClr val="tx2">
                    <a:satMod val="130000"/>
                  </a:schemeClr>
                </a:solidFill>
                <a:latin typeface="Times New Roman" pitchFamily="18" charset="0"/>
                <a:cs typeface="Times New Roman" pitchFamily="18" charset="0"/>
              </a:rPr>
            </a:br>
            <a:r>
              <a:rPr lang="ru-RU" sz="2000" b="1" dirty="0" smtClean="0">
                <a:solidFill>
                  <a:schemeClr val="tx2">
                    <a:satMod val="130000"/>
                  </a:schemeClr>
                </a:solidFill>
                <a:latin typeface="Times New Roman" pitchFamily="18" charset="0"/>
                <a:cs typeface="Times New Roman" pitchFamily="18" charset="0"/>
              </a:rPr>
              <a:t/>
            </a:r>
            <a:br>
              <a:rPr lang="ru-RU" sz="2000" b="1" dirty="0" smtClean="0">
                <a:solidFill>
                  <a:schemeClr val="tx2">
                    <a:satMod val="130000"/>
                  </a:schemeClr>
                </a:solidFill>
                <a:latin typeface="Times New Roman" pitchFamily="18" charset="0"/>
                <a:cs typeface="Times New Roman" pitchFamily="18" charset="0"/>
              </a:rPr>
            </a:br>
            <a:r>
              <a:rPr lang="ru-RU" sz="2000" b="1" dirty="0" smtClean="0">
                <a:solidFill>
                  <a:schemeClr val="tx2">
                    <a:satMod val="130000"/>
                  </a:schemeClr>
                </a:solidFill>
                <a:latin typeface="Times New Roman" pitchFamily="18" charset="0"/>
                <a:cs typeface="Times New Roman" pitchFamily="18" charset="0"/>
              </a:rPr>
              <a:t>Задачи проекта:</a:t>
            </a:r>
            <a:r>
              <a:rPr lang="ru-RU" dirty="0" smtClean="0"/>
              <a:t/>
            </a:r>
            <a:br>
              <a:rPr lang="ru-RU" dirty="0" smtClean="0"/>
            </a:br>
            <a:endParaRPr lang="ru-RU" sz="2000" dirty="0"/>
          </a:p>
        </p:txBody>
      </p:sp>
      <p:sp>
        <p:nvSpPr>
          <p:cNvPr id="3" name="Подзаголовок 2"/>
          <p:cNvSpPr>
            <a:spLocks noGrp="1"/>
          </p:cNvSpPr>
          <p:nvPr>
            <p:ph type="subTitle" idx="1"/>
          </p:nvPr>
        </p:nvSpPr>
        <p:spPr>
          <a:xfrm>
            <a:off x="928662" y="857232"/>
            <a:ext cx="7117180" cy="4786346"/>
          </a:xfrm>
        </p:spPr>
        <p:txBody>
          <a:bodyPr>
            <a:normAutofit/>
          </a:bodyPr>
          <a:lstStyle/>
          <a:p>
            <a:pPr marL="82296" algn="just">
              <a:spcAft>
                <a:spcPts val="0"/>
              </a:spcAft>
              <a:defRPr/>
            </a:pPr>
            <a:r>
              <a:rPr lang="ru-RU" sz="1800" b="1" dirty="0" smtClean="0">
                <a:solidFill>
                  <a:schemeClr val="tx1"/>
                </a:solidFill>
                <a:latin typeface="Times New Roman" pitchFamily="18" charset="0"/>
                <a:cs typeface="Times New Roman" pitchFamily="18" charset="0"/>
              </a:rPr>
              <a:t>1. Создать условия для формирования элементарных экономических знаний у детей.</a:t>
            </a:r>
          </a:p>
          <a:p>
            <a:pPr marL="82296" algn="just">
              <a:spcAft>
                <a:spcPts val="0"/>
              </a:spcAft>
              <a:defRPr/>
            </a:pPr>
            <a:r>
              <a:rPr lang="ru-RU" sz="1800" b="1" dirty="0" smtClean="0">
                <a:solidFill>
                  <a:schemeClr val="tx1"/>
                </a:solidFill>
                <a:latin typeface="Times New Roman" pitchFamily="18" charset="0"/>
                <a:cs typeface="Times New Roman" pitchFamily="18" charset="0"/>
              </a:rPr>
              <a:t>2. Научить понимать и ценить окружающий предметный мир (как результат труда людей), видеть красоту человеческого творения и относиться к нему с уважением.</a:t>
            </a:r>
          </a:p>
          <a:p>
            <a:pPr marL="82296" algn="just">
              <a:spcAft>
                <a:spcPts val="0"/>
              </a:spcAft>
              <a:defRPr/>
            </a:pPr>
            <a:r>
              <a:rPr lang="ru-RU" sz="1800" b="1" dirty="0" smtClean="0">
                <a:solidFill>
                  <a:schemeClr val="tx1"/>
                </a:solidFill>
                <a:latin typeface="Times New Roman" pitchFamily="18" charset="0"/>
                <a:cs typeface="Times New Roman" pitchFamily="18" charset="0"/>
              </a:rPr>
              <a:t>3. Помочь детям осознать на доступном уровне взаимосвязь понятий: «труд – продукт - деньги» и «стоимость продукта в зависимости от качества».</a:t>
            </a:r>
          </a:p>
          <a:p>
            <a:pPr marL="82550">
              <a:defRPr/>
            </a:pPr>
            <a:r>
              <a:rPr lang="ru-RU" sz="1800" b="1" dirty="0" smtClean="0">
                <a:solidFill>
                  <a:schemeClr val="tx1"/>
                </a:solidFill>
                <a:latin typeface="Times New Roman" pitchFamily="18" charset="0"/>
                <a:cs typeface="Times New Roman" pitchFamily="18" charset="0"/>
              </a:rPr>
              <a:t>4. Развивать эмоциональную сферу детей, умение понимать свое эмоциональное состояние, регулировать собственное поведение, формировать положительную самооценку, способность распознать чувства других людей.</a:t>
            </a:r>
          </a:p>
          <a:p>
            <a:pPr marL="82550">
              <a:defRPr/>
            </a:pPr>
            <a:r>
              <a:rPr lang="ru-RU" sz="1800" b="1" dirty="0" smtClean="0">
                <a:solidFill>
                  <a:schemeClr val="tx1"/>
                </a:solidFill>
                <a:latin typeface="Times New Roman" pitchFamily="18" charset="0"/>
                <a:cs typeface="Times New Roman" pitchFamily="18" charset="0"/>
              </a:rPr>
              <a:t>5. Воспитывать у детей навыки и привычки речевого этикета, культурного поведения в быту (вести себя правильно в реальных жизненных ситуациях с разумными потребностями).</a:t>
            </a:r>
          </a:p>
          <a:p>
            <a:pPr marL="82296" algn="just">
              <a:spcAft>
                <a:spcPts val="0"/>
              </a:spcAft>
              <a:defRPr/>
            </a:pPr>
            <a:endParaRPr lang="ru-RU" sz="1800" b="1" dirty="0" smtClean="0">
              <a:solidFill>
                <a:schemeClr val="tx1"/>
              </a:solidFill>
              <a:latin typeface="Times New Roman" pitchFamily="18" charset="0"/>
              <a:cs typeface="Times New Roman"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pPr algn="ctr">
              <a:spcAft>
                <a:spcPts val="0"/>
              </a:spcAft>
              <a:defRPr/>
            </a:pPr>
            <a:endParaRPr lang="ru-RU" sz="2800" b="1" dirty="0" smtClean="0">
              <a:solidFill>
                <a:srgbClr val="00B050"/>
              </a:solidFill>
              <a:latin typeface="Times New Roman" panose="02020603050405020304" pitchFamily="18" charset="0"/>
              <a:cs typeface="Times New Roman" panose="02020603050405020304" pitchFamily="18" charset="0"/>
            </a:endParaRPr>
          </a:p>
          <a:p>
            <a:endParaRPr lang="ru-RU" dirty="0"/>
          </a:p>
        </p:txBody>
      </p:sp>
      <p:sp>
        <p:nvSpPr>
          <p:cNvPr id="5" name="Прямоугольник 4"/>
          <p:cNvSpPr/>
          <p:nvPr/>
        </p:nvSpPr>
        <p:spPr>
          <a:xfrm>
            <a:off x="1357290" y="1714488"/>
            <a:ext cx="6429420" cy="369332"/>
          </a:xfrm>
          <a:prstGeom prst="rect">
            <a:avLst/>
          </a:prstGeom>
        </p:spPr>
        <p:txBody>
          <a:bodyPr wrap="square">
            <a:spAutoFit/>
          </a:bodyPr>
          <a:lstStyle/>
          <a:p>
            <a:pPr marL="82296" algn="ctr">
              <a:defRPr/>
            </a:pPr>
            <a:endParaRPr lang="ru-RU"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90166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500042"/>
            <a:ext cx="7117180" cy="857256"/>
          </a:xfrm>
        </p:spPr>
        <p:txBody>
          <a:bodyPr/>
          <a:lstStyle/>
          <a:p>
            <a:pPr algn="ctr"/>
            <a:r>
              <a:rPr lang="ru-RU" dirty="0" smtClean="0"/>
              <a:t/>
            </a:r>
            <a:br>
              <a:rPr lang="ru-RU" dirty="0" smtClean="0"/>
            </a:br>
            <a:endParaRPr lang="ru-RU" sz="2000" dirty="0"/>
          </a:p>
        </p:txBody>
      </p:sp>
      <p:sp>
        <p:nvSpPr>
          <p:cNvPr id="5" name="Прямоугольник 4"/>
          <p:cNvSpPr/>
          <p:nvPr/>
        </p:nvSpPr>
        <p:spPr>
          <a:xfrm>
            <a:off x="1357290" y="1714488"/>
            <a:ext cx="6429420" cy="369332"/>
          </a:xfrm>
          <a:prstGeom prst="rect">
            <a:avLst/>
          </a:prstGeom>
        </p:spPr>
        <p:txBody>
          <a:bodyPr wrap="square">
            <a:spAutoFit/>
          </a:bodyPr>
          <a:lstStyle/>
          <a:p>
            <a:pPr marL="82296" algn="ctr">
              <a:defRPr/>
            </a:pPr>
            <a:endParaRPr lang="ru-RU" dirty="0">
              <a:effectLst>
                <a:outerShdw blurRad="38100" dist="38100" dir="2700000" algn="tl">
                  <a:srgbClr val="000000">
                    <a:alpha val="43137"/>
                  </a:srgbClr>
                </a:outerShdw>
              </a:effectLst>
            </a:endParaRPr>
          </a:p>
        </p:txBody>
      </p:sp>
      <p:pic>
        <p:nvPicPr>
          <p:cNvPr id="6" name="Объект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p:spPr>
      </p:pic>
      <p:sp>
        <p:nvSpPr>
          <p:cNvPr id="7" name="Подзаголовок 6"/>
          <p:cNvSpPr>
            <a:spLocks noGrp="1"/>
          </p:cNvSpPr>
          <p:nvPr>
            <p:ph type="subTitle" idx="1"/>
          </p:nvPr>
        </p:nvSpPr>
        <p:spPr/>
        <p:txBody>
          <a:bodyPr/>
          <a:lstStyle/>
          <a:p>
            <a:endParaRPr lang="ru-RU" dirty="0"/>
          </a:p>
        </p:txBody>
      </p:sp>
    </p:spTree>
    <p:extLst>
      <p:ext uri="{BB962C8B-B14F-4D97-AF65-F5344CB8AC3E}">
        <p14:creationId xmlns="" xmlns:p14="http://schemas.microsoft.com/office/powerpoint/2010/main" val="590166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TM02455596[[fn=Весна]]</Template>
  <TotalTime>944</TotalTime>
  <Words>367</Words>
  <Application>Microsoft Office PowerPoint</Application>
  <PresentationFormat>Экран (4:3)</PresentationFormat>
  <Paragraphs>116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Spring</vt:lpstr>
      <vt:lpstr>Муниципальное дошкольное образовательное учреждение «Солгонский детский сад»  </vt:lpstr>
      <vt:lpstr> </vt:lpstr>
      <vt:lpstr> Актуальность проекта</vt:lpstr>
      <vt:lpstr> Новизна проекта</vt:lpstr>
      <vt:lpstr>   Проблема  проекта</vt:lpstr>
      <vt:lpstr> Федеральный государственный образовательный стандарт дошкольного образования </vt:lpstr>
      <vt:lpstr>Цель проекта: </vt:lpstr>
      <vt:lpstr>  Задачи проекта: </vt:lpstr>
      <vt:lpstr> </vt:lpstr>
      <vt:lpstr>Мониторинг «Оценка сформированности первоначальных представлений финансовой грамотности у детей подготовительной группы «Непоседы» в начале реализации проекта» </vt:lpstr>
      <vt:lpstr>Изучение методического пособия: </vt:lpstr>
      <vt:lpstr>Методы и приёмы реализации проекта: </vt:lpstr>
      <vt:lpstr>Сюжетно – ролевая игра «Магазин»</vt:lpstr>
      <vt:lpstr>Экспериментирование «Монета. Банкнота.»</vt:lpstr>
      <vt:lpstr>Экскурсии</vt:lpstr>
      <vt:lpstr>Самостоятельная деятельность детей: самостоятельность, инициатива.</vt:lpstr>
      <vt:lpstr>Работа с родителями по реализации проекта</vt:lpstr>
      <vt:lpstr>Консультации для родителей</vt:lpstr>
      <vt:lpstr>Дидактические игры:</vt:lpstr>
      <vt:lpstr>Дидактический материал для игр</vt:lpstr>
      <vt:lpstr>Слайд 21</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Итоговый педагогический совет</dc:title>
  <dc:creator>user</dc:creator>
  <cp:lastModifiedBy>user</cp:lastModifiedBy>
  <cp:revision>101</cp:revision>
  <dcterms:created xsi:type="dcterms:W3CDTF">2015-05-20T11:08:40Z</dcterms:created>
  <dcterms:modified xsi:type="dcterms:W3CDTF">2020-01-26T00:21:18Z</dcterms:modified>
</cp:coreProperties>
</file>