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78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7" d="100"/>
          <a:sy n="57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0701F3-E71F-426F-9E41-E01429AA940D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A4095F2-BDAB-4D38-9A87-D89A914159C6}">
      <dgm:prSet phldrT="[Текст]"/>
      <dgm:spPr/>
      <dgm:t>
        <a:bodyPr/>
        <a:lstStyle/>
        <a:p>
          <a:r>
            <a:rPr lang="ru-RU" dirty="0" smtClean="0"/>
            <a:t>ДОУ</a:t>
          </a:r>
          <a:endParaRPr lang="ru-RU" dirty="0"/>
        </a:p>
      </dgm:t>
    </dgm:pt>
    <dgm:pt modelId="{16B61F01-C4FC-4A1A-9EAF-59410692A0E4}" type="parTrans" cxnId="{8B84B20A-0EDF-4482-915B-CC1A83DE6DA7}">
      <dgm:prSet/>
      <dgm:spPr/>
      <dgm:t>
        <a:bodyPr/>
        <a:lstStyle/>
        <a:p>
          <a:endParaRPr lang="ru-RU"/>
        </a:p>
      </dgm:t>
    </dgm:pt>
    <dgm:pt modelId="{C86D1F05-A95F-4696-9828-D7AB47295047}" type="sibTrans" cxnId="{8B84B20A-0EDF-4482-915B-CC1A83DE6DA7}">
      <dgm:prSet/>
      <dgm:spPr/>
      <dgm:t>
        <a:bodyPr/>
        <a:lstStyle/>
        <a:p>
          <a:endParaRPr lang="ru-RU"/>
        </a:p>
      </dgm:t>
    </dgm:pt>
    <dgm:pt modelId="{C2700DE2-AA56-48A0-866B-0F84C7EAE2FD}">
      <dgm:prSet phldrT="[Текст]" custT="1"/>
      <dgm:spPr/>
      <dgm:t>
        <a:bodyPr/>
        <a:lstStyle/>
        <a:p>
          <a:r>
            <a:rPr lang="ru-RU" sz="1200" dirty="0" err="1" smtClean="0">
              <a:solidFill>
                <a:schemeClr val="tx1"/>
              </a:solidFill>
            </a:rPr>
            <a:t>Ужурская</a:t>
          </a:r>
          <a:r>
            <a:rPr lang="ru-RU" sz="1200" dirty="0" smtClean="0">
              <a:solidFill>
                <a:schemeClr val="tx1"/>
              </a:solidFill>
            </a:rPr>
            <a:t> районная (территориальная)</a:t>
          </a:r>
        </a:p>
        <a:p>
          <a:r>
            <a:rPr lang="ru-RU" sz="1200" dirty="0" smtClean="0">
              <a:solidFill>
                <a:schemeClr val="tx1"/>
              </a:solidFill>
            </a:rPr>
            <a:t>ПМПК</a:t>
          </a:r>
          <a:endParaRPr lang="ru-RU" sz="1200" dirty="0">
            <a:solidFill>
              <a:schemeClr val="tx1"/>
            </a:solidFill>
          </a:endParaRPr>
        </a:p>
      </dgm:t>
    </dgm:pt>
    <dgm:pt modelId="{911169C7-ADB6-4FE7-BFF3-DE44E2E6A34B}" type="parTrans" cxnId="{1EC1F18A-AE01-467D-AEEB-8FA3772D27FF}">
      <dgm:prSet/>
      <dgm:spPr/>
      <dgm:t>
        <a:bodyPr/>
        <a:lstStyle/>
        <a:p>
          <a:endParaRPr lang="ru-RU"/>
        </a:p>
      </dgm:t>
    </dgm:pt>
    <dgm:pt modelId="{FE40BC0C-44B1-4A81-83FA-F14DC307CBAC}" type="sibTrans" cxnId="{1EC1F18A-AE01-467D-AEEB-8FA3772D27FF}">
      <dgm:prSet/>
      <dgm:spPr/>
      <dgm:t>
        <a:bodyPr/>
        <a:lstStyle/>
        <a:p>
          <a:endParaRPr lang="ru-RU"/>
        </a:p>
      </dgm:t>
    </dgm:pt>
    <dgm:pt modelId="{AA0372FE-407B-4BA3-BB64-43289D2EDBAE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Ужурский ЦСОН(раннее выявление детей с ОВЗ, консультативная помощь, методическая помощь)</a:t>
          </a:r>
          <a:endParaRPr lang="ru-RU" sz="1200" dirty="0">
            <a:solidFill>
              <a:schemeClr val="tx1"/>
            </a:solidFill>
          </a:endParaRPr>
        </a:p>
      </dgm:t>
    </dgm:pt>
    <dgm:pt modelId="{5C7F963F-EDD3-4B88-B488-7EEF1998C959}" type="parTrans" cxnId="{32F4B7A2-594A-409A-AB50-AF76EA93F7E8}">
      <dgm:prSet/>
      <dgm:spPr/>
      <dgm:t>
        <a:bodyPr/>
        <a:lstStyle/>
        <a:p>
          <a:endParaRPr lang="ru-RU"/>
        </a:p>
      </dgm:t>
    </dgm:pt>
    <dgm:pt modelId="{EFEDD58D-7F2E-4A66-89AF-68969F06E9CF}" type="sibTrans" cxnId="{32F4B7A2-594A-409A-AB50-AF76EA93F7E8}">
      <dgm:prSet/>
      <dgm:spPr/>
      <dgm:t>
        <a:bodyPr/>
        <a:lstStyle/>
        <a:p>
          <a:endParaRPr lang="ru-RU"/>
        </a:p>
      </dgm:t>
    </dgm:pt>
    <dgm:pt modelId="{4D260FA2-09AC-49D8-A22C-AE9B3E42EA2C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СОШ </a:t>
          </a: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(характеристики воспитанников, выписки из протоколов обследования специалистов </a:t>
          </a:r>
          <a:r>
            <a:rPr lang="ru-RU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по </a:t>
          </a:r>
          <a:r>
            <a:rPr lang="ru-RU" sz="5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запросам педагогов</a:t>
          </a:r>
          <a:endParaRPr lang="ru-RU" sz="500" dirty="0"/>
        </a:p>
      </dgm:t>
    </dgm:pt>
    <dgm:pt modelId="{A238E64D-7C74-4FAC-8B98-D1E44FFAF285}" type="parTrans" cxnId="{7999898B-049D-4CE8-978B-9422DF565471}">
      <dgm:prSet/>
      <dgm:spPr/>
      <dgm:t>
        <a:bodyPr/>
        <a:lstStyle/>
        <a:p>
          <a:endParaRPr lang="ru-RU"/>
        </a:p>
      </dgm:t>
    </dgm:pt>
    <dgm:pt modelId="{2F8A3C39-9DA4-466B-9B82-CAF1E9F470BF}" type="sibTrans" cxnId="{7999898B-049D-4CE8-978B-9422DF565471}">
      <dgm:prSet/>
      <dgm:spPr/>
      <dgm:t>
        <a:bodyPr/>
        <a:lstStyle/>
        <a:p>
          <a:endParaRPr lang="ru-RU"/>
        </a:p>
      </dgm:t>
    </dgm:pt>
    <dgm:pt modelId="{194D1A43-C174-4389-852E-02ED526C1E45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УО(нормативно-методическое обеспечение)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AB862D0-8312-42EF-98B7-DD5728408848}" type="parTrans" cxnId="{B9829643-6770-46C1-BF13-A9B19198A9DF}">
      <dgm:prSet/>
      <dgm:spPr/>
      <dgm:t>
        <a:bodyPr/>
        <a:lstStyle/>
        <a:p>
          <a:endParaRPr lang="ru-RU"/>
        </a:p>
      </dgm:t>
    </dgm:pt>
    <dgm:pt modelId="{3953E8D2-8F44-4AF4-BC7D-76C19CB4E93C}" type="sibTrans" cxnId="{B9829643-6770-46C1-BF13-A9B19198A9DF}">
      <dgm:prSet/>
      <dgm:spPr/>
      <dgm:t>
        <a:bodyPr/>
        <a:lstStyle/>
        <a:p>
          <a:endParaRPr lang="ru-RU"/>
        </a:p>
      </dgm:t>
    </dgm:pt>
    <dgm:pt modelId="{313B6FAF-3F26-43CD-99A5-D4C06914A07A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Детская поликлиника, участковая больница (запросы из личной карты развития ребенка)</a:t>
          </a:r>
          <a:endParaRPr lang="ru-RU" dirty="0">
            <a:solidFill>
              <a:schemeClr val="tx1"/>
            </a:solidFill>
          </a:endParaRPr>
        </a:p>
      </dgm:t>
    </dgm:pt>
    <dgm:pt modelId="{90E7CDEB-F307-4EC1-8E78-7BE3D64A3618}" type="parTrans" cxnId="{1353F637-EAC7-4126-9A15-C91C93556880}">
      <dgm:prSet/>
      <dgm:spPr/>
      <dgm:t>
        <a:bodyPr/>
        <a:lstStyle/>
        <a:p>
          <a:endParaRPr lang="ru-RU"/>
        </a:p>
      </dgm:t>
    </dgm:pt>
    <dgm:pt modelId="{8C778B3A-BAB8-4915-9F81-E171411CB11A}" type="sibTrans" cxnId="{1353F637-EAC7-4126-9A15-C91C93556880}">
      <dgm:prSet/>
      <dgm:spPr/>
      <dgm:t>
        <a:bodyPr/>
        <a:lstStyle/>
        <a:p>
          <a:endParaRPr lang="ru-RU"/>
        </a:p>
      </dgm:t>
    </dgm:pt>
    <dgm:pt modelId="{30DEA6F1-16D7-4FDC-B609-1A19A95CD766}" type="pres">
      <dgm:prSet presAssocID="{980701F3-E71F-426F-9E41-E01429AA940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C25ADA-613C-4D2E-8D3A-33B9D8513B4E}" type="pres">
      <dgm:prSet presAssocID="{3A4095F2-BDAB-4D38-9A87-D89A914159C6}" presName="centerShape" presStyleLbl="node0" presStyleIdx="0" presStyleCnt="1"/>
      <dgm:spPr/>
      <dgm:t>
        <a:bodyPr/>
        <a:lstStyle/>
        <a:p>
          <a:endParaRPr lang="ru-RU"/>
        </a:p>
      </dgm:t>
    </dgm:pt>
    <dgm:pt modelId="{B908B368-2736-47E7-BB48-C1ED9A04CD4A}" type="pres">
      <dgm:prSet presAssocID="{194D1A43-C174-4389-852E-02ED526C1E45}" presName="node" presStyleLbl="node1" presStyleIdx="0" presStyleCnt="5" custScaleX="376877" custScaleY="142948" custRadScaleRad="132691" custRadScaleInc="-25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E266C6-1A7E-43D0-BB2D-F6076F682CD1}" type="pres">
      <dgm:prSet presAssocID="{194D1A43-C174-4389-852E-02ED526C1E45}" presName="dummy" presStyleCnt="0"/>
      <dgm:spPr/>
    </dgm:pt>
    <dgm:pt modelId="{80E411E3-8228-4163-BB57-4C71EACA91D8}" type="pres">
      <dgm:prSet presAssocID="{3953E8D2-8F44-4AF4-BC7D-76C19CB4E93C}" presName="sibTrans" presStyleLbl="sibTrans2D1" presStyleIdx="0" presStyleCnt="5"/>
      <dgm:spPr/>
      <dgm:t>
        <a:bodyPr/>
        <a:lstStyle/>
        <a:p>
          <a:endParaRPr lang="ru-RU"/>
        </a:p>
      </dgm:t>
    </dgm:pt>
    <dgm:pt modelId="{314D0B04-1A26-4BE1-908D-246812215F1B}" type="pres">
      <dgm:prSet presAssocID="{C2700DE2-AA56-48A0-866B-0F84C7EAE2FD}" presName="node" presStyleLbl="node1" presStyleIdx="1" presStyleCnt="5" custAng="9967379" custFlipVert="1" custScaleX="273355" custScaleY="126937" custRadScaleRad="155800" custRadScaleInc="360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730BB6-D6E5-444D-9CDF-5B2EA97D6F40}" type="pres">
      <dgm:prSet presAssocID="{C2700DE2-AA56-48A0-866B-0F84C7EAE2FD}" presName="dummy" presStyleCnt="0"/>
      <dgm:spPr/>
    </dgm:pt>
    <dgm:pt modelId="{AC1AB87C-9B62-491D-B5E1-5BCB55A7582E}" type="pres">
      <dgm:prSet presAssocID="{FE40BC0C-44B1-4A81-83FA-F14DC307CBAC}" presName="sibTrans" presStyleLbl="sibTrans2D1" presStyleIdx="1" presStyleCnt="5"/>
      <dgm:spPr/>
      <dgm:t>
        <a:bodyPr/>
        <a:lstStyle/>
        <a:p>
          <a:endParaRPr lang="ru-RU"/>
        </a:p>
      </dgm:t>
    </dgm:pt>
    <dgm:pt modelId="{C5FC814A-A1FE-4EFD-B319-4A8BFA41E147}" type="pres">
      <dgm:prSet presAssocID="{AA0372FE-407B-4BA3-BB64-43289D2EDBAE}" presName="node" presStyleLbl="node1" presStyleIdx="2" presStyleCnt="5" custScaleX="279382" custScaleY="1251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3ABA10-E1F1-4163-B74E-569218454AD3}" type="pres">
      <dgm:prSet presAssocID="{AA0372FE-407B-4BA3-BB64-43289D2EDBAE}" presName="dummy" presStyleCnt="0"/>
      <dgm:spPr/>
    </dgm:pt>
    <dgm:pt modelId="{54A63E81-B339-4450-AF76-E485C5088D3E}" type="pres">
      <dgm:prSet presAssocID="{EFEDD58D-7F2E-4A66-89AF-68969F06E9CF}" presName="sibTrans" presStyleLbl="sibTrans2D1" presStyleIdx="2" presStyleCnt="5"/>
      <dgm:spPr/>
      <dgm:t>
        <a:bodyPr/>
        <a:lstStyle/>
        <a:p>
          <a:endParaRPr lang="ru-RU"/>
        </a:p>
      </dgm:t>
    </dgm:pt>
    <dgm:pt modelId="{C49347B6-FD97-432C-B990-3A993B9E784E}" type="pres">
      <dgm:prSet presAssocID="{313B6FAF-3F26-43CD-99A5-D4C06914A07A}" presName="node" presStyleLbl="node1" presStyleIdx="3" presStyleCnt="5" custScaleX="212973" custScaleY="183720" custRadScaleRad="146970" custRadScaleInc="367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D8F7CC-AABB-4ADC-831F-D3887C517CBC}" type="pres">
      <dgm:prSet presAssocID="{313B6FAF-3F26-43CD-99A5-D4C06914A07A}" presName="dummy" presStyleCnt="0"/>
      <dgm:spPr/>
    </dgm:pt>
    <dgm:pt modelId="{9DC3B9EA-6144-44D3-A994-9F568AE15858}" type="pres">
      <dgm:prSet presAssocID="{8C778B3A-BAB8-4915-9F81-E171411CB11A}" presName="sibTrans" presStyleLbl="sibTrans2D1" presStyleIdx="3" presStyleCnt="5"/>
      <dgm:spPr/>
      <dgm:t>
        <a:bodyPr/>
        <a:lstStyle/>
        <a:p>
          <a:endParaRPr lang="ru-RU"/>
        </a:p>
      </dgm:t>
    </dgm:pt>
    <dgm:pt modelId="{E81C8A9D-E4D6-4B1E-95D3-5C4F52E9E221}" type="pres">
      <dgm:prSet presAssocID="{4D260FA2-09AC-49D8-A22C-AE9B3E42EA2C}" presName="node" presStyleLbl="node1" presStyleIdx="4" presStyleCnt="5" custScaleX="215170" custScaleY="150170" custRadScaleRad="177898" custRadScaleInc="-387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101C66-F746-488C-9EEF-98905D09F696}" type="pres">
      <dgm:prSet presAssocID="{4D260FA2-09AC-49D8-A22C-AE9B3E42EA2C}" presName="dummy" presStyleCnt="0"/>
      <dgm:spPr/>
    </dgm:pt>
    <dgm:pt modelId="{6A2F4447-8616-466D-A997-350A02E145CF}" type="pres">
      <dgm:prSet presAssocID="{2F8A3C39-9DA4-466B-9B82-CAF1E9F470BF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9CCA4A3D-27D1-4BF9-9CC8-A364D2C9E4AB}" type="presOf" srcId="{3A4095F2-BDAB-4D38-9A87-D89A914159C6}" destId="{55C25ADA-613C-4D2E-8D3A-33B9D8513B4E}" srcOrd="0" destOrd="0" presId="urn:microsoft.com/office/officeart/2005/8/layout/radial6"/>
    <dgm:cxn modelId="{7999898B-049D-4CE8-978B-9422DF565471}" srcId="{3A4095F2-BDAB-4D38-9A87-D89A914159C6}" destId="{4D260FA2-09AC-49D8-A22C-AE9B3E42EA2C}" srcOrd="4" destOrd="0" parTransId="{A238E64D-7C74-4FAC-8B98-D1E44FFAF285}" sibTransId="{2F8A3C39-9DA4-466B-9B82-CAF1E9F470BF}"/>
    <dgm:cxn modelId="{1353F637-EAC7-4126-9A15-C91C93556880}" srcId="{3A4095F2-BDAB-4D38-9A87-D89A914159C6}" destId="{313B6FAF-3F26-43CD-99A5-D4C06914A07A}" srcOrd="3" destOrd="0" parTransId="{90E7CDEB-F307-4EC1-8E78-7BE3D64A3618}" sibTransId="{8C778B3A-BAB8-4915-9F81-E171411CB11A}"/>
    <dgm:cxn modelId="{32F4B7A2-594A-409A-AB50-AF76EA93F7E8}" srcId="{3A4095F2-BDAB-4D38-9A87-D89A914159C6}" destId="{AA0372FE-407B-4BA3-BB64-43289D2EDBAE}" srcOrd="2" destOrd="0" parTransId="{5C7F963F-EDD3-4B88-B488-7EEF1998C959}" sibTransId="{EFEDD58D-7F2E-4A66-89AF-68969F06E9CF}"/>
    <dgm:cxn modelId="{325B10F6-D58B-4836-BFEC-CE664A08D68C}" type="presOf" srcId="{4D260FA2-09AC-49D8-A22C-AE9B3E42EA2C}" destId="{E81C8A9D-E4D6-4B1E-95D3-5C4F52E9E221}" srcOrd="0" destOrd="0" presId="urn:microsoft.com/office/officeart/2005/8/layout/radial6"/>
    <dgm:cxn modelId="{B04BDE6D-F30E-45BE-B76C-2813B7F10C57}" type="presOf" srcId="{3953E8D2-8F44-4AF4-BC7D-76C19CB4E93C}" destId="{80E411E3-8228-4163-BB57-4C71EACA91D8}" srcOrd="0" destOrd="0" presId="urn:microsoft.com/office/officeart/2005/8/layout/radial6"/>
    <dgm:cxn modelId="{9A42C537-55B6-4C8D-8CCC-4D6619548DAC}" type="presOf" srcId="{2F8A3C39-9DA4-466B-9B82-CAF1E9F470BF}" destId="{6A2F4447-8616-466D-A997-350A02E145CF}" srcOrd="0" destOrd="0" presId="urn:microsoft.com/office/officeart/2005/8/layout/radial6"/>
    <dgm:cxn modelId="{B9829643-6770-46C1-BF13-A9B19198A9DF}" srcId="{3A4095F2-BDAB-4D38-9A87-D89A914159C6}" destId="{194D1A43-C174-4389-852E-02ED526C1E45}" srcOrd="0" destOrd="0" parTransId="{8AB862D0-8312-42EF-98B7-DD5728408848}" sibTransId="{3953E8D2-8F44-4AF4-BC7D-76C19CB4E93C}"/>
    <dgm:cxn modelId="{727E8A02-A6DA-4529-8AF6-14D6689C7171}" type="presOf" srcId="{EFEDD58D-7F2E-4A66-89AF-68969F06E9CF}" destId="{54A63E81-B339-4450-AF76-E485C5088D3E}" srcOrd="0" destOrd="0" presId="urn:microsoft.com/office/officeart/2005/8/layout/radial6"/>
    <dgm:cxn modelId="{1EC1F18A-AE01-467D-AEEB-8FA3772D27FF}" srcId="{3A4095F2-BDAB-4D38-9A87-D89A914159C6}" destId="{C2700DE2-AA56-48A0-866B-0F84C7EAE2FD}" srcOrd="1" destOrd="0" parTransId="{911169C7-ADB6-4FE7-BFF3-DE44E2E6A34B}" sibTransId="{FE40BC0C-44B1-4A81-83FA-F14DC307CBAC}"/>
    <dgm:cxn modelId="{D47AFBD0-CD05-4DDA-8628-DFE398023104}" type="presOf" srcId="{194D1A43-C174-4389-852E-02ED526C1E45}" destId="{B908B368-2736-47E7-BB48-C1ED9A04CD4A}" srcOrd="0" destOrd="0" presId="urn:microsoft.com/office/officeart/2005/8/layout/radial6"/>
    <dgm:cxn modelId="{D811EF6A-37B3-40B6-B5B7-1F0A8CCDD617}" type="presOf" srcId="{FE40BC0C-44B1-4A81-83FA-F14DC307CBAC}" destId="{AC1AB87C-9B62-491D-B5E1-5BCB55A7582E}" srcOrd="0" destOrd="0" presId="urn:microsoft.com/office/officeart/2005/8/layout/radial6"/>
    <dgm:cxn modelId="{22A2549A-955D-4533-95A8-8DE5C3377459}" type="presOf" srcId="{980701F3-E71F-426F-9E41-E01429AA940D}" destId="{30DEA6F1-16D7-4FDC-B609-1A19A95CD766}" srcOrd="0" destOrd="0" presId="urn:microsoft.com/office/officeart/2005/8/layout/radial6"/>
    <dgm:cxn modelId="{89BBC980-2E60-4D47-AA27-15CF6CA9438F}" type="presOf" srcId="{8C778B3A-BAB8-4915-9F81-E171411CB11A}" destId="{9DC3B9EA-6144-44D3-A994-9F568AE15858}" srcOrd="0" destOrd="0" presId="urn:microsoft.com/office/officeart/2005/8/layout/radial6"/>
    <dgm:cxn modelId="{AC3A3BEE-11B5-4547-8883-2BAD9DAEC86C}" type="presOf" srcId="{313B6FAF-3F26-43CD-99A5-D4C06914A07A}" destId="{C49347B6-FD97-432C-B990-3A993B9E784E}" srcOrd="0" destOrd="0" presId="urn:microsoft.com/office/officeart/2005/8/layout/radial6"/>
    <dgm:cxn modelId="{FBF5C79A-25CB-4359-99C5-027673C67CF1}" type="presOf" srcId="{C2700DE2-AA56-48A0-866B-0F84C7EAE2FD}" destId="{314D0B04-1A26-4BE1-908D-246812215F1B}" srcOrd="0" destOrd="0" presId="urn:microsoft.com/office/officeart/2005/8/layout/radial6"/>
    <dgm:cxn modelId="{8B84B20A-0EDF-4482-915B-CC1A83DE6DA7}" srcId="{980701F3-E71F-426F-9E41-E01429AA940D}" destId="{3A4095F2-BDAB-4D38-9A87-D89A914159C6}" srcOrd="0" destOrd="0" parTransId="{16B61F01-C4FC-4A1A-9EAF-59410692A0E4}" sibTransId="{C86D1F05-A95F-4696-9828-D7AB47295047}"/>
    <dgm:cxn modelId="{6D95E626-2D15-49FB-8B61-5C0C94F4FBF6}" type="presOf" srcId="{AA0372FE-407B-4BA3-BB64-43289D2EDBAE}" destId="{C5FC814A-A1FE-4EFD-B319-4A8BFA41E147}" srcOrd="0" destOrd="0" presId="urn:microsoft.com/office/officeart/2005/8/layout/radial6"/>
    <dgm:cxn modelId="{34B921B3-1392-40D5-97E9-7AF4F3BEC978}" type="presParOf" srcId="{30DEA6F1-16D7-4FDC-B609-1A19A95CD766}" destId="{55C25ADA-613C-4D2E-8D3A-33B9D8513B4E}" srcOrd="0" destOrd="0" presId="urn:microsoft.com/office/officeart/2005/8/layout/radial6"/>
    <dgm:cxn modelId="{E636727C-DC3B-4D2A-8CA5-3D525AA132EC}" type="presParOf" srcId="{30DEA6F1-16D7-4FDC-B609-1A19A95CD766}" destId="{B908B368-2736-47E7-BB48-C1ED9A04CD4A}" srcOrd="1" destOrd="0" presId="urn:microsoft.com/office/officeart/2005/8/layout/radial6"/>
    <dgm:cxn modelId="{E7B30270-7844-436B-967A-826115491D41}" type="presParOf" srcId="{30DEA6F1-16D7-4FDC-B609-1A19A95CD766}" destId="{20E266C6-1A7E-43D0-BB2D-F6076F682CD1}" srcOrd="2" destOrd="0" presId="urn:microsoft.com/office/officeart/2005/8/layout/radial6"/>
    <dgm:cxn modelId="{FDD71126-9AD0-4843-B60A-A5B7656A5C1B}" type="presParOf" srcId="{30DEA6F1-16D7-4FDC-B609-1A19A95CD766}" destId="{80E411E3-8228-4163-BB57-4C71EACA91D8}" srcOrd="3" destOrd="0" presId="urn:microsoft.com/office/officeart/2005/8/layout/radial6"/>
    <dgm:cxn modelId="{8D8B608E-6F99-4312-8518-9E98FFAC65E5}" type="presParOf" srcId="{30DEA6F1-16D7-4FDC-B609-1A19A95CD766}" destId="{314D0B04-1A26-4BE1-908D-246812215F1B}" srcOrd="4" destOrd="0" presId="urn:microsoft.com/office/officeart/2005/8/layout/radial6"/>
    <dgm:cxn modelId="{A2A8A2FC-F8E6-4CE4-BAC6-5F3B74DC1798}" type="presParOf" srcId="{30DEA6F1-16D7-4FDC-B609-1A19A95CD766}" destId="{62730BB6-D6E5-444D-9CDF-5B2EA97D6F40}" srcOrd="5" destOrd="0" presId="urn:microsoft.com/office/officeart/2005/8/layout/radial6"/>
    <dgm:cxn modelId="{3087EB8A-65AE-4C6D-B659-98D3CD36D14A}" type="presParOf" srcId="{30DEA6F1-16D7-4FDC-B609-1A19A95CD766}" destId="{AC1AB87C-9B62-491D-B5E1-5BCB55A7582E}" srcOrd="6" destOrd="0" presId="urn:microsoft.com/office/officeart/2005/8/layout/radial6"/>
    <dgm:cxn modelId="{291EDD5D-A240-4AD9-AC7A-E41D40732367}" type="presParOf" srcId="{30DEA6F1-16D7-4FDC-B609-1A19A95CD766}" destId="{C5FC814A-A1FE-4EFD-B319-4A8BFA41E147}" srcOrd="7" destOrd="0" presId="urn:microsoft.com/office/officeart/2005/8/layout/radial6"/>
    <dgm:cxn modelId="{2E03BA74-4BDD-4FC6-BC5A-FEE97823C7F5}" type="presParOf" srcId="{30DEA6F1-16D7-4FDC-B609-1A19A95CD766}" destId="{123ABA10-E1F1-4163-B74E-569218454AD3}" srcOrd="8" destOrd="0" presId="urn:microsoft.com/office/officeart/2005/8/layout/radial6"/>
    <dgm:cxn modelId="{797B279B-ABB8-46EB-8B03-313016C9126E}" type="presParOf" srcId="{30DEA6F1-16D7-4FDC-B609-1A19A95CD766}" destId="{54A63E81-B339-4450-AF76-E485C5088D3E}" srcOrd="9" destOrd="0" presId="urn:microsoft.com/office/officeart/2005/8/layout/radial6"/>
    <dgm:cxn modelId="{9A7A1D2E-BA2D-4AC5-98AE-E7A39F932970}" type="presParOf" srcId="{30DEA6F1-16D7-4FDC-B609-1A19A95CD766}" destId="{C49347B6-FD97-432C-B990-3A993B9E784E}" srcOrd="10" destOrd="0" presId="urn:microsoft.com/office/officeart/2005/8/layout/radial6"/>
    <dgm:cxn modelId="{DEAF98A5-88A1-47AA-96A1-A8394667DE9C}" type="presParOf" srcId="{30DEA6F1-16D7-4FDC-B609-1A19A95CD766}" destId="{91D8F7CC-AABB-4ADC-831F-D3887C517CBC}" srcOrd="11" destOrd="0" presId="urn:microsoft.com/office/officeart/2005/8/layout/radial6"/>
    <dgm:cxn modelId="{CC0FF8DE-0AFC-41DF-84AA-D85CE46D3333}" type="presParOf" srcId="{30DEA6F1-16D7-4FDC-B609-1A19A95CD766}" destId="{9DC3B9EA-6144-44D3-A994-9F568AE15858}" srcOrd="12" destOrd="0" presId="urn:microsoft.com/office/officeart/2005/8/layout/radial6"/>
    <dgm:cxn modelId="{D7E5BDAF-F0A2-4380-B11D-FF8EF4E2558A}" type="presParOf" srcId="{30DEA6F1-16D7-4FDC-B609-1A19A95CD766}" destId="{E81C8A9D-E4D6-4B1E-95D3-5C4F52E9E221}" srcOrd="13" destOrd="0" presId="urn:microsoft.com/office/officeart/2005/8/layout/radial6"/>
    <dgm:cxn modelId="{D99D9C25-96D9-4C24-BC18-5FFBE1197921}" type="presParOf" srcId="{30DEA6F1-16D7-4FDC-B609-1A19A95CD766}" destId="{0E101C66-F746-488C-9EEF-98905D09F696}" srcOrd="14" destOrd="0" presId="urn:microsoft.com/office/officeart/2005/8/layout/radial6"/>
    <dgm:cxn modelId="{3CE51593-7C68-443C-B93E-491CFC072F5E}" type="presParOf" srcId="{30DEA6F1-16D7-4FDC-B609-1A19A95CD766}" destId="{6A2F4447-8616-466D-A997-350A02E145CF}" srcOrd="15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06.11.2010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06.11.2010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06.11.2010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06.11.2010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628800"/>
            <a:ext cx="6480720" cy="3528391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«Модель инклюзивного образования в МБДОУ «Солгонский детский сад»</a:t>
            </a:r>
            <a:b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55776" y="4941168"/>
            <a:ext cx="5040560" cy="6480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воспитатель:  Аникина Е.М.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«Солгонский детский сад »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250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789345" cy="667201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Результативно-оценочный компонент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75657" y="1340769"/>
            <a:ext cx="619268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857221" y="1285858"/>
          <a:ext cx="7500994" cy="5474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41"/>
                <a:gridCol w="3857653"/>
              </a:tblGrid>
              <a:tr h="9286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Ожидаемые результаты реализации инклюзивной модели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 созданий условий реализации инклюзивной модели </a:t>
                      </a:r>
                    </a:p>
                  </a:txBody>
                  <a:tcPr/>
                </a:tc>
              </a:tr>
              <a:tr h="4899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Разработаны локальные и нормативные акты по организации ИО в ДОУ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Положение об ИО, договора с родителями на получение ИО, </a:t>
                      </a:r>
                      <a:r>
                        <a:rPr kumimoji="0" lang="ru-RU" sz="1200" b="0" i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Положение о </a:t>
                      </a:r>
                      <a:r>
                        <a:rPr kumimoji="0" lang="ru-RU" sz="1200" b="0" i="0" kern="120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ППк</a:t>
                      </a:r>
                      <a:r>
                        <a:rPr kumimoji="0" lang="ru-RU" sz="1200" b="0" i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, Положение о разработке и реализации индивидуального учебного плана ,Положение о разработке и реализации АООП и АОП, Положение о службе психолого-педагогического сопровождения,</a:t>
                      </a:r>
                      <a:r>
                        <a:rPr kumimoji="0" lang="ru-RU" sz="1200" b="0" i="0" kern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Договора о сотрудничестве с ПМПК, ЦСОН, Детская поликлиника,</a:t>
                      </a:r>
                      <a:r>
                        <a:rPr kumimoji="0" lang="ru-RU" sz="1200" b="0" i="0" kern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участковая больница</a:t>
                      </a:r>
                      <a:endParaRPr lang="ru-RU" sz="12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99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Организовано </a:t>
                      </a:r>
                      <a:r>
                        <a:rPr lang="ru-RU" sz="120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комплексно-психолого-педагогическое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сопровождение ребенка с разными образовательными потребностями с применением эффективных форм взаимодействия всех участников образовательного процесса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Аналитическая справка по итогам реализации АООП и АОП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899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 педагогов прошли курсы ПК по работе с детьми разных нозологий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Сертификаты ПК, удостоверения,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корректировка рабочих программ</a:t>
                      </a:r>
                      <a:endParaRPr lang="ru-RU" sz="12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99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Ребенок с ОВЗ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- участник различных творческих мероприятий на уровне района и ДОУ</a:t>
                      </a:r>
                      <a:endParaRPr lang="ru-RU" sz="12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Дипломы, сертификаты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899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Создана необходимая РППС в кабинете специалистов, группе.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Аналитическая справка- анализ РППС, соответствие дорожной карте доступности</a:t>
                      </a:r>
                      <a:endParaRPr lang="ru-RU" sz="12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99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 семей с детьми с ОВЗ получили консультативную помощь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Анкетирование родителей «Удовлетворенность качеством консультативной помощи)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4393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7290" y="785794"/>
            <a:ext cx="6196405" cy="4814349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714744" y="2571744"/>
            <a:ext cx="2286016" cy="162878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Инклюзивное  образование  в  </a:t>
            </a:r>
            <a:r>
              <a:rPr lang="ru-RU" sz="1400" dirty="0" smtClean="0">
                <a:solidFill>
                  <a:srgbClr val="7030A0"/>
                </a:solidFill>
              </a:rPr>
              <a:t>ДОУ</a:t>
            </a:r>
            <a:endParaRPr lang="ru-RU" sz="1400" dirty="0">
              <a:solidFill>
                <a:srgbClr val="7030A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929058" y="1428736"/>
            <a:ext cx="2500330" cy="11430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Содержательный </a:t>
            </a:r>
          </a:p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компонент</a:t>
            </a:r>
            <a:endParaRPr lang="ru-RU" sz="1400" dirty="0">
              <a:solidFill>
                <a:srgbClr val="7030A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929322" y="2214554"/>
            <a:ext cx="2286016" cy="148590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Технологический </a:t>
            </a:r>
            <a:r>
              <a:rPr lang="ru-RU" sz="1400" dirty="0" smtClean="0">
                <a:solidFill>
                  <a:srgbClr val="7030A0"/>
                </a:solidFill>
              </a:rPr>
              <a:t>компонент, доп. </a:t>
            </a:r>
            <a:r>
              <a:rPr lang="ru-RU" sz="1400" dirty="0" err="1" smtClean="0">
                <a:solidFill>
                  <a:srgbClr val="7030A0"/>
                </a:solidFill>
              </a:rPr>
              <a:t>о</a:t>
            </a:r>
            <a:r>
              <a:rPr lang="ru-RU" sz="1400" dirty="0" err="1" smtClean="0">
                <a:solidFill>
                  <a:srgbClr val="7030A0"/>
                </a:solidFill>
              </a:rPr>
              <a:t>бразхование</a:t>
            </a:r>
            <a:r>
              <a:rPr lang="ru-RU" sz="1400" dirty="0" smtClean="0">
                <a:solidFill>
                  <a:srgbClr val="7030A0"/>
                </a:solidFill>
              </a:rPr>
              <a:t> «По -</a:t>
            </a:r>
            <a:r>
              <a:rPr lang="ru-RU" sz="1400" dirty="0" err="1" smtClean="0">
                <a:solidFill>
                  <a:srgbClr val="7030A0"/>
                </a:solidFill>
              </a:rPr>
              <a:t>играйка</a:t>
            </a:r>
            <a:r>
              <a:rPr lang="ru-RU" sz="1400" dirty="0" smtClean="0">
                <a:solidFill>
                  <a:srgbClr val="7030A0"/>
                </a:solidFill>
              </a:rPr>
              <a:t>»</a:t>
            </a:r>
            <a:endParaRPr lang="ru-RU" sz="1400" dirty="0">
              <a:solidFill>
                <a:srgbClr val="7030A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000100" y="2500306"/>
            <a:ext cx="2714644" cy="114300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Целевой  </a:t>
            </a:r>
          </a:p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компонент</a:t>
            </a:r>
            <a:endParaRPr lang="ru-RU" sz="1400" dirty="0">
              <a:solidFill>
                <a:srgbClr val="7030A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643174" y="3929066"/>
            <a:ext cx="2200284" cy="14287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Результативно – оценочный</a:t>
            </a:r>
          </a:p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компонент</a:t>
            </a:r>
            <a:endParaRPr lang="ru-RU" sz="1400" dirty="0">
              <a:solidFill>
                <a:srgbClr val="7030A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214942" y="3929066"/>
            <a:ext cx="2500330" cy="164307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Механизм  взаимодействия  ДОУ с другими структурами  в муниципалитете</a:t>
            </a:r>
            <a:endParaRPr lang="ru-RU" sz="1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269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68344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/>
              <a:t>Цель</a:t>
            </a:r>
            <a:r>
              <a:rPr lang="ru-RU" sz="1600" b="1" dirty="0" smtClean="0"/>
              <a:t>: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доступного и качественного образования детей с ограниченными возможностями здоровья с учётом их образовательных потребностей в ДОУ.</a:t>
            </a:r>
            <a:endParaRPr lang="ru-RU" sz="16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1115617" y="1785926"/>
            <a:ext cx="527425" cy="32901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>
          <a:xfrm>
            <a:off x="2000232" y="1643050"/>
            <a:ext cx="5872751" cy="40815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Создать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эффективную систему 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педагогического  и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медико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социального сопровождения детей с ОВЗ в ДОУ с целью максимальной коррекции недостатков их психофизического развития, эмоционально-волевой сферы, активизации познавательной деятельности, формирования предпосылок к учебной деятельности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Формировать у всех участников образовательных отношений толерантного отношения к проблемам  детей с ОВЗ;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Повышать профессиональную компетентность педагогов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Обеспечить методическую и психолого-педагогическую помощь родителям в вопросах воспитания и развития детей с ОВЗ;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Обеспечить успешную социализацию детей с ОВЗ через включение в различные мероприятия, в том числе дополнительное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образование;</a:t>
            </a:r>
          </a:p>
          <a:p>
            <a:pPr marL="342900" indent="-342900" algn="just">
              <a:buNone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    Оказание ранней помощи родителям ( законным представителям), имеющим детей от 0 до 3 лет.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None/>
            </a:pP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None/>
            </a:pP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1" y="1884294"/>
            <a:ext cx="142876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5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1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88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25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625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142976" y="817583"/>
            <a:ext cx="6917292" cy="468278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Факторный анализ</a:t>
            </a:r>
            <a:endParaRPr lang="ru-RU" sz="16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857224" y="1357298"/>
          <a:ext cx="7429552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137"/>
                <a:gridCol w="3434415"/>
              </a:tblGrid>
              <a:tr h="20734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Сильные стороны </a:t>
                      </a:r>
                      <a:endParaRPr lang="ru-RU" sz="1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Стратегия использования</a:t>
                      </a:r>
                      <a:endParaRPr lang="ru-RU" sz="1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Наличие  кабинета для всех специалистов в ДОУ, наличие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музыкального - спортивного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зала, «уголка уединения»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Повышение качества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реализации коррекционных задач в рамках АООП и АОП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базе ДОУ функционирует Консультационный центр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Оказание методической и психолого-педагогической помощи родителям в вопросах воспитания и развития детей с ОВЗ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Раскрыть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творческий потенциал каждого ребенка в соответствии с индивидуальными потребностями, успешная социализация </a:t>
                      </a:r>
                      <a:endParaRPr lang="ru-RU" sz="14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Оказание методической и психолого-педагогической помощи родителям в вопросах воспитания и развития детей с ОВЗ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7422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142976" y="817583"/>
            <a:ext cx="6917292" cy="468278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Факторный анализ</a:t>
            </a:r>
            <a:endParaRPr lang="ru-RU" sz="16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714346" y="1357298"/>
          <a:ext cx="8429654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6"/>
                <a:gridCol w="4286248"/>
              </a:tblGrid>
              <a:tr h="20734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Слабые</a:t>
                      </a:r>
                      <a:r>
                        <a:rPr lang="ru-RU" sz="1400" baseline="0" dirty="0" smtClean="0"/>
                        <a:t>  </a:t>
                      </a:r>
                      <a:r>
                        <a:rPr lang="ru-RU" sz="1400" dirty="0" smtClean="0"/>
                        <a:t>стороны </a:t>
                      </a:r>
                      <a:endParaRPr lang="ru-RU" sz="1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Преодоление слабых сторон</a:t>
                      </a:r>
                    </a:p>
                    <a:p>
                      <a:endParaRPr lang="ru-RU" sz="1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Недостаток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профессиональных компетенций педагогов для работы с детьми разных нозологий</a:t>
                      </a:r>
                      <a:endParaRPr lang="ru-RU" sz="14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Прохождение курсов ПК по изучению работы с детьми разными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образовательными потребностями</a:t>
                      </a:r>
                      <a:endParaRPr lang="ru-RU" sz="14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Недостаток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специального коррекционного оборудования для работы с детьми ОВЗ</a:t>
                      </a:r>
                      <a:endParaRPr lang="ru-RU" sz="14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Участие в </a:t>
                      </a: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грантовых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программах, конкурсах</a:t>
                      </a:r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Слабо сформирована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инклюзивная культура среди участников образовательного процесса</a:t>
                      </a:r>
                      <a:endParaRPr lang="ru-RU" sz="14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Просветительская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работа по формированию толерантности в ДОУ</a:t>
                      </a:r>
                      <a:endParaRPr lang="ru-RU" sz="14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Отсутствие  в штате ДОУ специалистов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(учитель-логопед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, педагог- психолог, учитель-дефектолог) 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реализации действующих АООП и АОП, 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Заключение договоров</a:t>
                      </a:r>
                      <a:r>
                        <a:rPr lang="ru-RU" sz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для привлечение специалистов по работе с детьми ОВЗ для реализации АООП и АОП.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7422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785794"/>
            <a:ext cx="6965245" cy="754030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Механизм взаимодействия между муниципальными структурами в рамках развития инклюзивного образования в ДОУ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85918" y="1643050"/>
          <a:ext cx="6196013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0199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825600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СОДЕРЖАТЕЛЬНЫЙ КОМПОНЕНТ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928662" y="3286124"/>
          <a:ext cx="7196146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8073"/>
                <a:gridCol w="359807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1.Целевой раздел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2.Содержательный раздел (описание обучения по 5 образовательным областям)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Организационный раздел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коррекционно-развивающих занятий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(по индивидуальному маршруту) 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1.Годовой учебно-тематический план индивидуальной работы воспитателей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2.Годовой учебно-тематический план работы специалистов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1643042" y="1643050"/>
            <a:ext cx="2000264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Заключение ПМПК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286248" y="1785926"/>
            <a:ext cx="3857652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АОП  по НОДА (1 ребенок-инвалид в группе комбинированной направленности)</a:t>
            </a:r>
          </a:p>
        </p:txBody>
      </p:sp>
    </p:spTree>
    <p:extLst>
      <p:ext uri="{BB962C8B-B14F-4D97-AF65-F5344CB8AC3E}">
        <p14:creationId xmlns:p14="http://schemas.microsoft.com/office/powerpoint/2010/main" xmlns="" val="428990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571481"/>
            <a:ext cx="6965245" cy="357189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 компонент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928670"/>
          <a:ext cx="8715436" cy="6620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2238"/>
                <a:gridCol w="2236705"/>
                <a:gridCol w="3316493"/>
              </a:tblGrid>
              <a:tr h="31868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Технологии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Методы и приёмы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Средства обучения</a:t>
                      </a:r>
                      <a:endParaRPr lang="ru-RU" sz="1400" dirty="0"/>
                    </a:p>
                  </a:txBody>
                  <a:tcPr/>
                </a:tc>
              </a:tr>
              <a:tr h="13136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Здоровьесберегающие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(зарядка, физкультминутки, прогулки, профилактика плоскостопия) </a:t>
                      </a:r>
                      <a:r>
                        <a:rPr lang="ru-RU" sz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(А.В, </a:t>
                      </a:r>
                      <a:r>
                        <a:rPr lang="ru-RU" sz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Пелихова</a:t>
                      </a:r>
                      <a:r>
                        <a:rPr lang="ru-RU" sz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Л.В. </a:t>
                      </a:r>
                      <a:r>
                        <a:rPr lang="ru-RU" sz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Гаврючина</a:t>
                      </a:r>
                      <a:r>
                        <a:rPr lang="ru-RU" sz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120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</a:t>
                      </a:r>
                      <a:r>
                        <a:rPr lang="ru-RU" sz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Корригирующая гимнастика,   бодрствующая гимнастика, пальчиковая гимнастика, гимнастика для глаз, дыхательная гимнастика, </a:t>
                      </a:r>
                      <a:r>
                        <a:rPr lang="ru-RU" sz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самомассаж</a:t>
                      </a:r>
                      <a:r>
                        <a:rPr lang="ru-RU" sz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,.</a:t>
                      </a:r>
                      <a:endParaRPr lang="ru-RU" sz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Оборудованы спортивные уголки в группах, физкультурный зал, оборудование площадок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прогулках с учетом возрастных  и особых потребностей детей</a:t>
                      </a:r>
                      <a:endParaRPr lang="ru-RU" sz="12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910296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Социоигровые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(Е.Е. </a:t>
                      </a:r>
                      <a:r>
                        <a:rPr lang="ru-RU" sz="1200" baseline="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Шулешко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В.М. </a:t>
                      </a:r>
                      <a:r>
                        <a:rPr lang="ru-RU" sz="1200" baseline="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Букатов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А. Ершова), К. </a:t>
                      </a:r>
                      <a:r>
                        <a:rPr lang="ru-RU" sz="1200" baseline="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Фопель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«Энергия паузы»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Игры для настроя, игры-разминки, игры для творческого раскрытия, игры на сближение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Оборудована игровая среда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ДОУ</a:t>
                      </a:r>
                      <a:endParaRPr lang="ru-RU" sz="12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1242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Дифференцированное обучение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Подбор материала в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соответствии с уровнем развития ребенка, переход от простого к сложному, повторение материала, индивидуальная работа </a:t>
                      </a:r>
                      <a:endParaRPr lang="ru-RU" sz="12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Разноуровневый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раздаточный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дидактический материал, карточки-задания, индивидуальные рекомендации по домашней работе, индивидуальный план обучения, альтернативные задания для добровольного выполнения</a:t>
                      </a:r>
                      <a:endParaRPr lang="ru-RU" sz="12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7256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Коррекционные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«Коррекция звукопроизношения»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(Т.Б. Филичева,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Г.В. </a:t>
                      </a:r>
                      <a:r>
                        <a:rPr lang="ru-RU" sz="1200" baseline="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Чиркина,М</a:t>
                      </a:r>
                      <a:endParaRPr lang="ru-RU" sz="1200" baseline="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.Ф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Фомичева, А.И. Богомолова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), </a:t>
                      </a:r>
                    </a:p>
                    <a:p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200" baseline="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Логоритмика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 (Новицкая О.А.),</a:t>
                      </a:r>
                    </a:p>
                    <a:p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«Страна пальчиковых игр»(</a:t>
                      </a:r>
                      <a:r>
                        <a:rPr lang="ru-RU" sz="1200" baseline="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Рузина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М.С)</a:t>
                      </a:r>
                    </a:p>
                    <a:p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Занятия детей с ЗПР «</a:t>
                      </a:r>
                      <a:r>
                        <a:rPr lang="ru-RU" sz="1200" baseline="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Поиграйка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 (Петрушин В.И.)</a:t>
                      </a:r>
                      <a:endParaRPr lang="ru-RU" sz="1200" baseline="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baseline="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Психогимнастика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200" baseline="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Алябьева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Чистякова)</a:t>
                      </a:r>
                    </a:p>
                    <a:p>
                      <a:r>
                        <a:rPr lang="ru-RU" sz="1200" baseline="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Сказкотерапия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200" baseline="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Зинкевич-Евстигнеева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Рогов, Козлова)</a:t>
                      </a:r>
                    </a:p>
                    <a:p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Познавательное развитие (</a:t>
                      </a:r>
                      <a:r>
                        <a:rPr lang="ru-RU" sz="1200" baseline="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Стребелева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aseline="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Екжанова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aseline="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Баряева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Песочная терапия (</a:t>
                      </a:r>
                      <a:r>
                        <a:rPr lang="ru-RU" sz="1200" baseline="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Зинкевич-Евстигнеева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Словесные, наглядные, практические</a:t>
                      </a:r>
                      <a:endParaRPr lang="ru-RU" sz="12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Специальное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развивающее оборудование в соответствии с поставленной коррекционной задачей 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кубики Никитина, световой песочный стол, 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бизиборды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логопедические кубики и тренажеры, </a:t>
                      </a:r>
                      <a:r>
                        <a:rPr lang="ru-RU" sz="1200" baseline="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мнемотаблицы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разные виды  театра и др.)</a:t>
                      </a:r>
                      <a:endParaRPr lang="ru-RU" sz="12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280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714356"/>
            <a:ext cx="6789345" cy="1428759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Образовательные практики ДОУ, используемые в рамках реализации инклюзивного образования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75656" y="1315315"/>
            <a:ext cx="5760639" cy="842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1214438" y="2500306"/>
          <a:ext cx="6553200" cy="2489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400"/>
                <a:gridCol w="2184400"/>
                <a:gridCol w="2184400"/>
              </a:tblGrid>
              <a:tr h="1230932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Дидактическое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пособие  для развития мелкой моторики «</a:t>
                      </a:r>
                      <a:r>
                        <a:rPr lang="ru-RU" sz="1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Бизиборд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Здоровьесберегающие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технологии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Игровая технология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7542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Социоигровые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Техники нетрадиционного рисования и творчества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7542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Коррекционно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развиваюие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8897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1194</TotalTime>
  <Words>887</Words>
  <Application>Microsoft Office PowerPoint</Application>
  <PresentationFormat>Экран (4:3)</PresentationFormat>
  <Paragraphs>110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Кнопка</vt:lpstr>
      <vt:lpstr>    «Модель инклюзивного образования в МБДОУ «Солгонский детский сад»   </vt:lpstr>
      <vt:lpstr>Слайд 2</vt:lpstr>
      <vt:lpstr>Цель:. Обеспечение доступного и качественного образования детей с ограниченными возможностями здоровья с учётом их образовательных потребностей в ДОУ.</vt:lpstr>
      <vt:lpstr>Факторный анализ</vt:lpstr>
      <vt:lpstr>Факторный анализ</vt:lpstr>
      <vt:lpstr> Механизм взаимодействия между муниципальными структурами в рамках развития инклюзивного образования в ДОУ </vt:lpstr>
      <vt:lpstr>СОДЕРЖАТЕЛЬНЫЙ КОМПОНЕНТ </vt:lpstr>
      <vt:lpstr>Технологический компонент</vt:lpstr>
      <vt:lpstr>Образовательные практики ДОУ, используемые в рамках реализации инклюзивного образования  </vt:lpstr>
      <vt:lpstr>Результативно-оценочный компонент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метода М. Мантессори в современном образовательном процессе</dc:title>
  <dc:creator>Максим</dc:creator>
  <cp:lastModifiedBy>user</cp:lastModifiedBy>
  <cp:revision>71</cp:revision>
  <dcterms:created xsi:type="dcterms:W3CDTF">2017-04-20T14:12:33Z</dcterms:created>
  <dcterms:modified xsi:type="dcterms:W3CDTF">2010-11-05T20:49:56Z</dcterms:modified>
</cp:coreProperties>
</file>