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4" r:id="rId7"/>
    <p:sldId id="265" r:id="rId8"/>
    <p:sldId id="267" r:id="rId9"/>
    <p:sldId id="269" r:id="rId10"/>
    <p:sldId id="273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435100"/>
            <a:ext cx="7772400" cy="965199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2725738"/>
            <a:ext cx="6858000" cy="474662"/>
          </a:xfrm>
          <a:solidFill>
            <a:schemeClr val="lt1">
              <a:alpha val="74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5BF3A-BCE3-4D90-B6B5-16AB9F0B3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F51E4-97E4-4B16-83A8-3BF3E529DF08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7C88C-AF6B-45C7-A9E9-2ACA8E99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DF48C-52E9-4F34-900A-979B0EA17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DCB59-0978-468A-A625-69B771AF8C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540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AF7BC-2671-4E4D-92A2-D397FE63C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6BBBD-8B54-472D-9A66-01252799BFD1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AA190-F850-4AB6-92BB-8DBDBAC11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6FBE5-E076-456E-BA80-9D1DD8EC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DCC2E-4E73-4618-A45B-0999DF9BD7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491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A5E7D-92E7-497C-9DDA-89072D613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8CC5F-088A-44BB-B94F-9AAACDE2EE7A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D5F13-A72D-4DE3-8C53-ECD1EE03B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962D1-2192-4DE4-93C3-069537E8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DA136-1905-448D-8D75-BA228DBDC4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45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81000"/>
            </a:schemeClr>
          </a:solid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B1890-33BA-4EB1-97CF-8561F202D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EF17C-B3A1-4A84-BDC5-BEB607090D84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76E8C-63C0-435E-B72F-0106FD363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E5143-3F4F-45AB-921D-6F07F375A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79CA1-3F4B-4B0C-B56A-24555495F5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05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D2653-8A02-49B6-90D8-B3BAF441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FB80C-D27D-497A-AC78-D5060F6EE171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CD008-819C-4961-971D-CB6B577E7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75DF6-829F-430F-85CE-26562F20D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6EBA5-B7B1-4A92-9DF5-87823B35DF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33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0A11CF-0C1A-45C0-84B5-84CE066BD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C419B-9A38-443A-B79E-7218C99FBD2E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A97CB7-22A1-478A-91AF-135E39D84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4CC6B6-A9D6-4F54-969F-C9D92EBFF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9DE42-09B9-4042-98F8-D00EAC0841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553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84F1249-5453-473E-8E20-608CC83CE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14BAF-88FD-4065-9C2F-F9D3B9CBBAB0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55B71D-5424-4125-A1CB-2E605FB2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63AEF5-0977-4483-83EC-92EC7835A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675E6-38C9-485E-BACF-60DE8F8E28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991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7C3BC91-A71F-42C2-BB30-469F44131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BC12-ADB9-4BA1-9BF3-6D6ED4F551C0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5A5E03B-D90C-4A07-9812-DC5334F41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7C9DA92-851E-4827-ACC2-AC3846944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E28E1-AAA6-406D-B726-A88A1AB8C1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692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5C732F4-9E97-4412-A934-C4C01FA86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040DD-AFF6-4F4E-9A3A-6D8084F856B7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4E5DEDA-F0B4-4672-BF8C-2B69D3B7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232900-8539-44F4-8950-E69C8F636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59691-2A16-40CD-A409-B15E3E94C5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875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B90168-6939-432A-8800-CEC77A5C8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D69CD-C016-47E8-B340-EFB3D05F8113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DD65BF-DFB3-4523-BD0E-7BEFA85EC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E4DAB6-2752-4471-9891-C7C467099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47A9E-325B-4FBB-B931-66705D1F9A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892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6D9BA0-B326-430E-92B4-F9CF0EDC8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3400B-CD23-440C-A5A7-823D280396EE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C8D19F-92CD-4B29-B5DD-5A9C5D1B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FF676D-CE17-4924-828B-FC9211D5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2978F-757F-4451-AD21-CBCBB3614A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686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862CDE4-6503-4B44-8451-0BC0F79AA5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F5D028C-B483-4630-9AC2-5E1F0504DE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8D08A-954C-4A2E-B775-AA1D037D4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6A4BD0-C3C7-44F5-A9E9-3CDDD5B68B94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308A2-625E-4F40-AA72-73FB4B89F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0701F-6519-4E34-87B4-56D05D262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4A5C35E-3827-4C5E-9243-70C2F2D4505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smiles.33b.ru/smile.108193.html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DB77C888-8B6C-4000-8C22-4D68FBCFE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613" y="1855788"/>
            <a:ext cx="6804025" cy="2136775"/>
          </a:xfrm>
          <a:solidFill>
            <a:schemeClr val="bg1"/>
          </a:solidFill>
          <a:ln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4400" b="1">
                <a:solidFill>
                  <a:srgbClr val="7030A0"/>
                </a:solidFill>
                <a:latin typeface="Monotype Corsiva" panose="03010101010201010101" pitchFamily="66" charset="0"/>
              </a:rPr>
              <a:t>Развитие мелкой моторики у детей дошкольного возраста через игровую деятельность посредствам бросового материала</a:t>
            </a:r>
          </a:p>
        </p:txBody>
      </p:sp>
      <p:sp>
        <p:nvSpPr>
          <p:cNvPr id="2051" name="Подзаголовок 2">
            <a:extLst>
              <a:ext uri="{FF2B5EF4-FFF2-40B4-BE49-F238E27FC236}">
                <a16:creationId xmlns:a16="http://schemas.microsoft.com/office/drawing/2014/main" id="{843F3E95-A95E-4604-B32C-92A2408EA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4213" y="4924425"/>
            <a:ext cx="3987800" cy="1268413"/>
          </a:xfrm>
          <a:solidFill>
            <a:schemeClr val="bg1">
              <a:alpha val="74117"/>
            </a:schemeClr>
          </a:solidFill>
        </p:spPr>
        <p:txBody>
          <a:bodyPr/>
          <a:lstStyle/>
          <a:p>
            <a:pPr eaLnBrk="1" hangingPunct="1"/>
            <a:r>
              <a:rPr lang="ru-RU" altLang="ru-RU" sz="1400">
                <a:latin typeface="Monotype Corsiva" panose="03010101010201010101" pitchFamily="66" charset="0"/>
              </a:rPr>
              <a:t>Авторы: Аникина Елена Михайловна</a:t>
            </a:r>
          </a:p>
          <a:p>
            <a:pPr eaLnBrk="1" hangingPunct="1"/>
            <a:r>
              <a:rPr lang="ru-RU" altLang="ru-RU" sz="1400">
                <a:latin typeface="Monotype Corsiva" panose="03010101010201010101" pitchFamily="66" charset="0"/>
              </a:rPr>
              <a:t>Старший воспитатель </a:t>
            </a:r>
          </a:p>
          <a:p>
            <a:pPr eaLnBrk="1" hangingPunct="1"/>
            <a:r>
              <a:rPr lang="ru-RU" altLang="ru-RU" sz="1400">
                <a:latin typeface="Monotype Corsiva" panose="03010101010201010101" pitchFamily="66" charset="0"/>
              </a:rPr>
              <a:t>МБДОУ  «Солгонский детский сад «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D8D530-343E-4FB1-84DF-7CFA9347A13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4623" b="26486"/>
          <a:stretch>
            <a:fillRect/>
          </a:stretch>
        </p:blipFill>
        <p:spPr>
          <a:xfrm>
            <a:off x="923453" y="805758"/>
            <a:ext cx="3277355" cy="215472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EBFF8B-3550-4C38-85FB-26BD0047F32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22807" t="26959" r="11403"/>
          <a:stretch>
            <a:fillRect/>
          </a:stretch>
        </p:blipFill>
        <p:spPr>
          <a:xfrm>
            <a:off x="4318503" y="3720974"/>
            <a:ext cx="2716040" cy="210945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23" descr="карандаш">
            <a:extLst>
              <a:ext uri="{FF2B5EF4-FFF2-40B4-BE49-F238E27FC236}">
                <a16:creationId xmlns:a16="http://schemas.microsoft.com/office/drawing/2014/main" id="{4FAFBD3F-534C-4EB0-ADFA-36907F258A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4786313"/>
            <a:ext cx="10064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025D4174-6F4A-4DBD-A917-F9756B9F5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>
                <a:solidFill>
                  <a:srgbClr val="7030A0"/>
                </a:solidFill>
                <a:latin typeface="Monotype Corsiva" panose="03010101010201010101" pitchFamily="66" charset="0"/>
              </a:rPr>
              <a:t>«Пальчиковый театр»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296F3C-2079-40AD-B7E5-5265A93C92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4019" t="16473" r="20828" b="14341"/>
          <a:stretch>
            <a:fillRect/>
          </a:stretch>
        </p:blipFill>
        <p:spPr>
          <a:xfrm>
            <a:off x="2091351" y="1348967"/>
            <a:ext cx="4418091" cy="323208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5DF30698-1256-44DE-B419-D35AD7134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301625"/>
            <a:ext cx="7591425" cy="1325563"/>
          </a:xfrm>
        </p:spPr>
        <p:txBody>
          <a:bodyPr/>
          <a:lstStyle/>
          <a:p>
            <a:pPr algn="ctr" eaLnBrk="1" hangingPunct="1"/>
            <a:r>
              <a:rPr lang="ru-RU" altLang="ru-RU" b="1">
                <a:solidFill>
                  <a:srgbClr val="7030A0"/>
                </a:solidFill>
                <a:latin typeface="Monotype Corsiva" panose="03010101010201010101" pitchFamily="66" charset="0"/>
              </a:rPr>
              <a:t>ПДД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BF1212-5A14-4449-9EAC-8C5CD88C1C2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6491" r="13684" b="15387"/>
          <a:stretch>
            <a:fillRect/>
          </a:stretch>
        </p:blipFill>
        <p:spPr>
          <a:xfrm>
            <a:off x="2589291" y="1448554"/>
            <a:ext cx="4119327" cy="3476531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316" name="Picture 28" descr="5">
            <a:extLst>
              <a:ext uri="{FF2B5EF4-FFF2-40B4-BE49-F238E27FC236}">
                <a16:creationId xmlns:a16="http://schemas.microsoft.com/office/drawing/2014/main" id="{ED7B7F28-87FE-4D01-BF37-05A0740C0D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41325"/>
            <a:ext cx="571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8" descr="5">
            <a:extLst>
              <a:ext uri="{FF2B5EF4-FFF2-40B4-BE49-F238E27FC236}">
                <a16:creationId xmlns:a16="http://schemas.microsoft.com/office/drawing/2014/main" id="{74422B94-4101-4F26-B979-EE426A3851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5376863"/>
            <a:ext cx="571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7088F-2EB4-4C2B-9F35-400581821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814388"/>
            <a:ext cx="6084887" cy="3649662"/>
          </a:xfrm>
        </p:spPr>
        <p:txBody>
          <a:bodyPr/>
          <a:lstStyle/>
          <a:p>
            <a:pPr eaLnBrk="1" hangingPunct="1"/>
            <a:r>
              <a:rPr lang="ru-RU" altLang="ru-RU" sz="2000">
                <a:latin typeface="Monotype Corsiva" panose="03010101010201010101" pitchFamily="66" charset="0"/>
              </a:rPr>
              <a:t>Необходимой задачей педагога в условиях реализации ФГОС ДО становится создание такой благоприятной среды, в которой каждый ребенок в соответствии с его возрастными и индивидуальными особенностями и склонностями получает возможность проявить свои способности. </a:t>
            </a:r>
            <a:br>
              <a:rPr lang="ru-RU" altLang="ru-RU" sz="2000">
                <a:latin typeface="Monotype Corsiva" panose="03010101010201010101" pitchFamily="66" charset="0"/>
              </a:rPr>
            </a:br>
            <a:endParaRPr lang="ru-RU" altLang="ru-RU" sz="2000">
              <a:latin typeface="Monotype Corsiva" panose="03010101010201010101" pitchFamily="66" charset="0"/>
            </a:endParaRPr>
          </a:p>
        </p:txBody>
      </p:sp>
      <p:pic>
        <p:nvPicPr>
          <p:cNvPr id="3075" name="Picture 4" descr="0971cbf7960e9cdce9d2b16b4ad9266e">
            <a:hlinkClick r:id="rId2"/>
            <a:extLst>
              <a:ext uri="{FF2B5EF4-FFF2-40B4-BE49-F238E27FC236}">
                <a16:creationId xmlns:a16="http://schemas.microsoft.com/office/drawing/2014/main" id="{C4FEF009-20FC-439A-A00C-5BD75A423E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5214938"/>
            <a:ext cx="528637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046E7588-5D67-477A-97D8-D529ECD2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76288"/>
          </a:xfrm>
        </p:spPr>
        <p:txBody>
          <a:bodyPr/>
          <a:lstStyle/>
          <a:p>
            <a:pPr eaLnBrk="1" hangingPunct="1"/>
            <a:r>
              <a:rPr lang="ru-RU" altLang="ru-RU" sz="2800" b="1">
                <a:solidFill>
                  <a:srgbClr val="7030A0"/>
                </a:solidFill>
                <a:latin typeface="Monotype Corsiva" panose="03010101010201010101" pitchFamily="66" charset="0"/>
              </a:rPr>
              <a:t>Пальчиковый «твистер»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3D27D0-D675-4EF2-B71B-741130BFFF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208" y="1204112"/>
            <a:ext cx="3104779" cy="203703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100" name="Picture 27" descr="1">
            <a:extLst>
              <a:ext uri="{FF2B5EF4-FFF2-40B4-BE49-F238E27FC236}">
                <a16:creationId xmlns:a16="http://schemas.microsoft.com/office/drawing/2014/main" id="{69A44EB1-935B-4445-B8D3-208DC36316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4743450"/>
            <a:ext cx="1128712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7" descr="1">
            <a:extLst>
              <a:ext uri="{FF2B5EF4-FFF2-40B4-BE49-F238E27FC236}">
                <a16:creationId xmlns:a16="http://schemas.microsoft.com/office/drawing/2014/main" id="{5A305146-D5AC-4D0D-A271-C0B87C66D7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1447800"/>
            <a:ext cx="125095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Прямоугольник 6">
            <a:extLst>
              <a:ext uri="{FF2B5EF4-FFF2-40B4-BE49-F238E27FC236}">
                <a16:creationId xmlns:a16="http://schemas.microsoft.com/office/drawing/2014/main" id="{53C67A27-0BD1-4DD0-9A57-0AA6BD30B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088" y="3244850"/>
            <a:ext cx="43830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>
                <a:solidFill>
                  <a:srgbClr val="7030A0"/>
                </a:solidFill>
                <a:latin typeface="Monotype Corsiva" panose="03010101010201010101" pitchFamily="66" charset="0"/>
              </a:rPr>
              <a:t>Сухой бассейн для пальчиков</a:t>
            </a:r>
            <a:endParaRPr lang="ru-RU" altLang="ru-RU" sz="280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0F87C9-668B-4843-9F7E-319EBEDE2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57" r="-3667"/>
          <a:stretch>
            <a:fillRect/>
          </a:stretch>
        </p:blipFill>
        <p:spPr bwMode="auto">
          <a:xfrm>
            <a:off x="3738563" y="3748088"/>
            <a:ext cx="3622675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F0CC3152-5908-460C-BB88-C890EAB87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>
                <a:solidFill>
                  <a:srgbClr val="7030A0"/>
                </a:solidFill>
                <a:latin typeface="Monotype Corsiva" panose="03010101010201010101" pitchFamily="66" charset="0"/>
              </a:rPr>
              <a:t>«Морское дно», «Бусинки в манке»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4E536A-7967-4673-BD40-5350FA69ED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25915"/>
          <a:stretch>
            <a:fillRect/>
          </a:stretch>
        </p:blipFill>
        <p:spPr>
          <a:xfrm>
            <a:off x="135803" y="1304467"/>
            <a:ext cx="2381060" cy="2488935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74FC0E-7B87-4907-BDD6-E47604550C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7222" t="41775" r="34871"/>
          <a:stretch>
            <a:fillRect/>
          </a:stretch>
        </p:blipFill>
        <p:spPr>
          <a:xfrm>
            <a:off x="2471596" y="4291343"/>
            <a:ext cx="1865013" cy="1564713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551CE38D-C308-4F03-9C3E-602BEB41F4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38890" r="34885"/>
          <a:stretch>
            <a:fillRect/>
          </a:stretch>
        </p:blipFill>
        <p:spPr>
          <a:xfrm>
            <a:off x="3738603" y="1439501"/>
            <a:ext cx="2888534" cy="2353899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126" name="Рисунок 5" descr="0fa33914a43bca60147d5da1f0a886dc.gif">
            <a:extLst>
              <a:ext uri="{FF2B5EF4-FFF2-40B4-BE49-F238E27FC236}">
                <a16:creationId xmlns:a16="http://schemas.microsoft.com/office/drawing/2014/main" id="{A745503A-1C5C-407B-9D11-8FDCFA34C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4619625"/>
            <a:ext cx="952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5" descr="0fa33914a43bca60147d5da1f0a886dc.gif">
            <a:extLst>
              <a:ext uri="{FF2B5EF4-FFF2-40B4-BE49-F238E27FC236}">
                <a16:creationId xmlns:a16="http://schemas.microsoft.com/office/drawing/2014/main" id="{D44897E0-CBE3-4BC5-82F5-1E515D5B31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5334000"/>
            <a:ext cx="952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Рисунок 5" descr="0fa33914a43bca60147d5da1f0a886dc.gif">
            <a:extLst>
              <a:ext uri="{FF2B5EF4-FFF2-40B4-BE49-F238E27FC236}">
                <a16:creationId xmlns:a16="http://schemas.microsoft.com/office/drawing/2014/main" id="{3C1CAD8C-1925-4487-B036-AFEDF4DE9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3597275"/>
            <a:ext cx="952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DF33129C-AE02-4C1F-9992-AE0EEE9C1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374650"/>
            <a:ext cx="7886700" cy="874713"/>
          </a:xfrm>
        </p:spPr>
        <p:txBody>
          <a:bodyPr/>
          <a:lstStyle/>
          <a:p>
            <a:pPr eaLnBrk="1" hangingPunct="1"/>
            <a:r>
              <a:rPr lang="ru-RU" altLang="ru-RU" b="1">
                <a:solidFill>
                  <a:srgbClr val="7030A0"/>
                </a:solidFill>
                <a:latin typeface="Monotype Corsiva" panose="03010101010201010101" pitchFamily="66" charset="0"/>
              </a:rPr>
              <a:t>«</a:t>
            </a:r>
            <a:r>
              <a:rPr lang="ru-RU" altLang="ru-RU" sz="2800" b="1">
                <a:solidFill>
                  <a:srgbClr val="7030A0"/>
                </a:solidFill>
                <a:latin typeface="Monotype Corsiva" panose="03010101010201010101" pitchFamily="66" charset="0"/>
              </a:rPr>
              <a:t>Графомоторные дорожки»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93F12E-33EE-4782-9219-431CBFC2B7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0713" t="34456" r="23809" b="7500"/>
          <a:stretch>
            <a:fillRect/>
          </a:stretch>
        </p:blipFill>
        <p:spPr>
          <a:xfrm>
            <a:off x="733332" y="1294646"/>
            <a:ext cx="3433284" cy="228147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148" name="Прямоугольник 4">
            <a:extLst>
              <a:ext uri="{FF2B5EF4-FFF2-40B4-BE49-F238E27FC236}">
                <a16:creationId xmlns:a16="http://schemas.microsoft.com/office/drawing/2014/main" id="{F2631E65-B4F4-4463-A9D7-9768244A3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50" y="3675063"/>
            <a:ext cx="3741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>
                <a:solidFill>
                  <a:srgbClr val="7030A0"/>
                </a:solidFill>
                <a:latin typeface="Monotype Corsiva" panose="03010101010201010101" pitchFamily="66" charset="0"/>
              </a:rPr>
              <a:t>«Кто, что ест?»</a:t>
            </a:r>
            <a:endParaRPr lang="ru-RU" altLang="ru-RU" sz="2800"/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3C5A148E-5E84-4B7B-B503-47206B4AF9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957" r="26994"/>
          <a:stretch>
            <a:fillRect/>
          </a:stretch>
        </p:blipFill>
        <p:spPr>
          <a:xfrm>
            <a:off x="3938588" y="4291013"/>
            <a:ext cx="3748087" cy="256698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70DE3776-4B02-40A0-8544-A893ABC08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93763"/>
          </a:xfrm>
        </p:spPr>
        <p:txBody>
          <a:bodyPr/>
          <a:lstStyle/>
          <a:p>
            <a:pPr eaLnBrk="1" hangingPunct="1"/>
            <a:r>
              <a:rPr lang="ru-RU" altLang="ru-RU" sz="2800" b="1">
                <a:solidFill>
                  <a:srgbClr val="7030A0"/>
                </a:solidFill>
                <a:latin typeface="Monotype Corsiva" panose="03010101010201010101" pitchFamily="66" charset="0"/>
              </a:rPr>
              <a:t>«Посчитай….», игры с прищепками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758C3D-D7CB-4143-A832-2377EF9549A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30456" r="6954"/>
          <a:stretch>
            <a:fillRect/>
          </a:stretch>
        </p:blipFill>
        <p:spPr>
          <a:xfrm>
            <a:off x="1004935" y="1059255"/>
            <a:ext cx="2362954" cy="2833734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72" name="Рисунок 5" descr="5b7c346b6680c5681888076a520bddf4.gif">
            <a:extLst>
              <a:ext uri="{FF2B5EF4-FFF2-40B4-BE49-F238E27FC236}">
                <a16:creationId xmlns:a16="http://schemas.microsoft.com/office/drawing/2014/main" id="{3ED9DB22-D398-4EC0-879F-83F8E9F54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4541838"/>
            <a:ext cx="137953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3AFBD467-F9ED-49D8-8EF7-7342EB028F7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-131" t="22491" r="26480" b="3436"/>
          <a:stretch>
            <a:fillRect/>
          </a:stretch>
        </p:blipFill>
        <p:spPr>
          <a:xfrm>
            <a:off x="3902043" y="3234157"/>
            <a:ext cx="3539905" cy="25720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206A4191-2FBB-49B3-9ACB-20A0D228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1163"/>
            <a:ext cx="7886700" cy="865187"/>
          </a:xfrm>
        </p:spPr>
        <p:txBody>
          <a:bodyPr/>
          <a:lstStyle/>
          <a:p>
            <a:pPr eaLnBrk="1" hangingPunct="1"/>
            <a:r>
              <a:rPr lang="ru-RU" altLang="ru-RU" sz="2800" b="1">
                <a:solidFill>
                  <a:srgbClr val="7030A0"/>
                </a:solidFill>
                <a:latin typeface="Monotype Corsiva" panose="03010101010201010101" pitchFamily="66" charset="0"/>
              </a:rPr>
              <a:t>«Весёлые шнуровки»</a:t>
            </a:r>
          </a:p>
        </p:txBody>
      </p:sp>
      <p:pic>
        <p:nvPicPr>
          <p:cNvPr id="3" name="Объект 3">
            <a:extLst>
              <a:ext uri="{FF2B5EF4-FFF2-40B4-BE49-F238E27FC236}">
                <a16:creationId xmlns:a16="http://schemas.microsoft.com/office/drawing/2014/main" id="{0F6E8152-F033-46EE-A675-750F8E6B25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8954" r="10022"/>
          <a:stretch>
            <a:fillRect/>
          </a:stretch>
        </p:blipFill>
        <p:spPr>
          <a:xfrm>
            <a:off x="995881" y="1050200"/>
            <a:ext cx="2480650" cy="27703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196" name="Picture 10" descr="Бабочка1">
            <a:extLst>
              <a:ext uri="{FF2B5EF4-FFF2-40B4-BE49-F238E27FC236}">
                <a16:creationId xmlns:a16="http://schemas.microsoft.com/office/drawing/2014/main" id="{CC3CF8E2-6F54-417D-A2AF-5285435451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9850"/>
            <a:ext cx="800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Бабочка1">
            <a:extLst>
              <a:ext uri="{FF2B5EF4-FFF2-40B4-BE49-F238E27FC236}">
                <a16:creationId xmlns:a16="http://schemas.microsoft.com/office/drawing/2014/main" id="{9A9D3F7D-1884-40BF-97D6-7CEA74CBF3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1797050"/>
            <a:ext cx="800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Бабочка1">
            <a:extLst>
              <a:ext uri="{FF2B5EF4-FFF2-40B4-BE49-F238E27FC236}">
                <a16:creationId xmlns:a16="http://schemas.microsoft.com/office/drawing/2014/main" id="{C59D309A-341E-431E-AC81-66C1CEA786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64125"/>
            <a:ext cx="800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Прямоугольник 7">
            <a:extLst>
              <a:ext uri="{FF2B5EF4-FFF2-40B4-BE49-F238E27FC236}">
                <a16:creationId xmlns:a16="http://schemas.microsoft.com/office/drawing/2014/main" id="{A890CAE4-309F-4B81-838E-F01A705CE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488" y="3244850"/>
            <a:ext cx="2778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>
                <a:solidFill>
                  <a:srgbClr val="7030A0"/>
                </a:solidFill>
                <a:latin typeface="Monotype Corsiva" panose="03010101010201010101" pitchFamily="66" charset="0"/>
              </a:rPr>
              <a:t>«Деревянные бусы»</a:t>
            </a:r>
            <a:endParaRPr lang="ru-RU" altLang="ru-RU" sz="280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E8B258-4BF5-4A06-97DF-A7C88534ADE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54315"/>
          <a:stretch>
            <a:fillRect/>
          </a:stretch>
        </p:blipFill>
        <p:spPr>
          <a:xfrm>
            <a:off x="4111987" y="4055953"/>
            <a:ext cx="2596629" cy="162962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34BDDE88-C278-459D-B257-BFF124D5A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>
                <a:solidFill>
                  <a:srgbClr val="7030A0"/>
                </a:solidFill>
                <a:latin typeface="Monotype Corsiva" panose="03010101010201010101" pitchFamily="66" charset="0"/>
              </a:rPr>
              <a:t>«Собери по цвету»</a:t>
            </a:r>
          </a:p>
        </p:txBody>
      </p:sp>
      <p:pic>
        <p:nvPicPr>
          <p:cNvPr id="3" name="Объект 3">
            <a:extLst>
              <a:ext uri="{FF2B5EF4-FFF2-40B4-BE49-F238E27FC236}">
                <a16:creationId xmlns:a16="http://schemas.microsoft.com/office/drawing/2014/main" id="{FE1864E5-5A42-4620-90F6-FF690CDA75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1922" t="487" r="12236"/>
          <a:stretch>
            <a:fillRect/>
          </a:stretch>
        </p:blipFill>
        <p:spPr>
          <a:xfrm>
            <a:off x="425513" y="1213165"/>
            <a:ext cx="2824682" cy="340553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220" name="Picture 12" descr="танццвет">
            <a:extLst>
              <a:ext uri="{FF2B5EF4-FFF2-40B4-BE49-F238E27FC236}">
                <a16:creationId xmlns:a16="http://schemas.microsoft.com/office/drawing/2014/main" id="{8CFCCFC7-0115-47C7-A9B5-434D645284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4191000"/>
            <a:ext cx="8286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Прямоугольник 4">
            <a:extLst>
              <a:ext uri="{FF2B5EF4-FFF2-40B4-BE49-F238E27FC236}">
                <a16:creationId xmlns:a16="http://schemas.microsoft.com/office/drawing/2014/main" id="{35A0D00B-B332-4E14-9596-B3BCD9BB6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6650" y="860425"/>
            <a:ext cx="36115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>
                <a:solidFill>
                  <a:srgbClr val="7030A0"/>
                </a:solidFill>
                <a:latin typeface="Monotype Corsiva" panose="03010101010201010101" pitchFamily="66" charset="0"/>
              </a:rPr>
              <a:t>«Цветные пробки»</a:t>
            </a:r>
            <a:endParaRPr lang="ru-RU" altLang="ru-RU" sz="2800"/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F24A5873-96C3-479B-A092-8A2ED69AAB4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15827" r="21410"/>
          <a:stretch>
            <a:fillRect/>
          </a:stretch>
        </p:blipFill>
        <p:spPr>
          <a:xfrm>
            <a:off x="3693754" y="1358020"/>
            <a:ext cx="2725153" cy="211851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B333A5D3-D0DC-4424-858D-9EB5E28F7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>
                <a:solidFill>
                  <a:srgbClr val="7030A0"/>
                </a:solidFill>
                <a:latin typeface="Monotype Corsiva" panose="03010101010201010101" pitchFamily="66" charset="0"/>
              </a:rPr>
              <a:t>Игры с пуговицами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BFD149-C2AA-4496-9831-09768A19509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2195" r="11463" b="-1924"/>
          <a:stretch>
            <a:fillRect/>
          </a:stretch>
        </p:blipFill>
        <p:spPr>
          <a:xfrm>
            <a:off x="1186004" y="1376126"/>
            <a:ext cx="2462543" cy="287900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33C4E8-0744-4B2E-9E1D-5E751F74C0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7866" t="14944" r="22829"/>
          <a:stretch>
            <a:fillRect/>
          </a:stretch>
        </p:blipFill>
        <p:spPr>
          <a:xfrm>
            <a:off x="4273236" y="2544024"/>
            <a:ext cx="2869948" cy="287900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45" name="Picture 10" descr="frog21">
            <a:extLst>
              <a:ext uri="{FF2B5EF4-FFF2-40B4-BE49-F238E27FC236}">
                <a16:creationId xmlns:a16="http://schemas.microsoft.com/office/drawing/2014/main" id="{F66467E2-6C77-40E1-892D-2894CE0E15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683125"/>
            <a:ext cx="13589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</TotalTime>
  <Words>119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Arial</vt:lpstr>
      <vt:lpstr>Calibri Light</vt:lpstr>
      <vt:lpstr>Monotype Corsiva</vt:lpstr>
      <vt:lpstr>Тема Office</vt:lpstr>
      <vt:lpstr>Развитие мелкой моторики у детей дошкольного возраста через игровую деятельность посредствам бросового материала</vt:lpstr>
      <vt:lpstr>Необходимой задачей педагога в условиях реализации ФГОС ДО становится создание такой благоприятной среды, в которой каждый ребенок в соответствии с его возрастными и индивидуальными особенностями и склонностями получает возможность проявить свои способности.  </vt:lpstr>
      <vt:lpstr>Пальчиковый «твистер»</vt:lpstr>
      <vt:lpstr>«Морское дно», «Бусинки в манке»</vt:lpstr>
      <vt:lpstr>«Графомоторные дорожки»</vt:lpstr>
      <vt:lpstr>«Посчитай….», игры с прищепками</vt:lpstr>
      <vt:lpstr>«Весёлые шнуровки»</vt:lpstr>
      <vt:lpstr>«Собери по цвету»</vt:lpstr>
      <vt:lpstr>Игры с пуговицами</vt:lpstr>
      <vt:lpstr>Презентация PowerPoint</vt:lpstr>
      <vt:lpstr>«Пальчиковый театр»</vt:lpstr>
      <vt:lpstr>ПДД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Инна</dc:creator>
  <cp:lastModifiedBy>katerina@lansite.ru</cp:lastModifiedBy>
  <cp:revision>25</cp:revision>
  <dcterms:created xsi:type="dcterms:W3CDTF">2015-02-19T20:52:53Z</dcterms:created>
  <dcterms:modified xsi:type="dcterms:W3CDTF">2020-04-30T03:27:57Z</dcterms:modified>
</cp:coreProperties>
</file>