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69" r:id="rId3"/>
    <p:sldId id="268" r:id="rId4"/>
    <p:sldId id="260" r:id="rId5"/>
    <p:sldId id="261" r:id="rId6"/>
    <p:sldId id="257" r:id="rId7"/>
    <p:sldId id="263" r:id="rId8"/>
    <p:sldId id="264" r:id="rId9"/>
    <p:sldId id="266" r:id="rId10"/>
    <p:sldId id="267"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24F89BA-52B9-411A-888A-7ACEF9DC45B8}" type="datetimeFigureOut">
              <a:rPr lang="ru-RU" smtClean="0"/>
              <a:pPr/>
              <a:t>16.04.2024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2371AD-0549-455A-8A4C-3180F46733A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24F89BA-52B9-411A-888A-7ACEF9DC45B8}" type="datetimeFigureOut">
              <a:rPr lang="ru-RU" smtClean="0"/>
              <a:pPr/>
              <a:t>16.04.2024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2371AD-0549-455A-8A4C-3180F46733A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24F89BA-52B9-411A-888A-7ACEF9DC45B8}" type="datetimeFigureOut">
              <a:rPr lang="ru-RU" smtClean="0"/>
              <a:pPr/>
              <a:t>16.04.2024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2371AD-0549-455A-8A4C-3180F46733A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24F89BA-52B9-411A-888A-7ACEF9DC45B8}" type="datetimeFigureOut">
              <a:rPr lang="ru-RU" smtClean="0"/>
              <a:pPr/>
              <a:t>16.04.2024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2371AD-0549-455A-8A4C-3180F46733A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24F89BA-52B9-411A-888A-7ACEF9DC45B8}" type="datetimeFigureOut">
              <a:rPr lang="ru-RU" smtClean="0"/>
              <a:pPr/>
              <a:t>16.04.2024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2371AD-0549-455A-8A4C-3180F46733A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24F89BA-52B9-411A-888A-7ACEF9DC45B8}" type="datetimeFigureOut">
              <a:rPr lang="ru-RU" smtClean="0"/>
              <a:pPr/>
              <a:t>16.04.2024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22371AD-0549-455A-8A4C-3180F46733A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24F89BA-52B9-411A-888A-7ACEF9DC45B8}" type="datetimeFigureOut">
              <a:rPr lang="ru-RU" smtClean="0"/>
              <a:pPr/>
              <a:t>16.04.2024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22371AD-0549-455A-8A4C-3180F46733A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24F89BA-52B9-411A-888A-7ACEF9DC45B8}" type="datetimeFigureOut">
              <a:rPr lang="ru-RU" smtClean="0"/>
              <a:pPr/>
              <a:t>16.04.2024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22371AD-0549-455A-8A4C-3180F46733A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24F89BA-52B9-411A-888A-7ACEF9DC45B8}" type="datetimeFigureOut">
              <a:rPr lang="ru-RU" smtClean="0"/>
              <a:pPr/>
              <a:t>16.04.2024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22371AD-0549-455A-8A4C-3180F46733A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24F89BA-52B9-411A-888A-7ACEF9DC45B8}" type="datetimeFigureOut">
              <a:rPr lang="ru-RU" smtClean="0"/>
              <a:pPr/>
              <a:t>16.04.2024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22371AD-0549-455A-8A4C-3180F46733A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24F89BA-52B9-411A-888A-7ACEF9DC45B8}" type="datetimeFigureOut">
              <a:rPr lang="ru-RU" smtClean="0"/>
              <a:pPr/>
              <a:t>16.04.2024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22371AD-0549-455A-8A4C-3180F46733A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4F89BA-52B9-411A-888A-7ACEF9DC45B8}" type="datetimeFigureOut">
              <a:rPr lang="ru-RU" smtClean="0"/>
              <a:pPr/>
              <a:t>16.04.2024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2371AD-0549-455A-8A4C-3180F46733A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user\Desktop\1676246346_gagaru-club-p-otpechatok-ruki-raznotsvetnii-oboi-85.pn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
        <p:nvSpPr>
          <p:cNvPr id="5" name="TextBox 4"/>
          <p:cNvSpPr txBox="1"/>
          <p:nvPr/>
        </p:nvSpPr>
        <p:spPr>
          <a:xfrm>
            <a:off x="2771800" y="188640"/>
            <a:ext cx="2520280" cy="369332"/>
          </a:xfrm>
          <a:prstGeom prst="rect">
            <a:avLst/>
          </a:prstGeom>
          <a:noFill/>
        </p:spPr>
        <p:txBody>
          <a:bodyPr wrap="square" rtlCol="0">
            <a:spAutoFit/>
          </a:bodyPr>
          <a:lstStyle/>
          <a:p>
            <a:endParaRPr lang="ru-RU" dirty="0"/>
          </a:p>
        </p:txBody>
      </p:sp>
      <p:pic>
        <p:nvPicPr>
          <p:cNvPr id="1027" name="Picture 3" descr="C:\Users\user\Desktop\1676246346_gagaru-club-p-otpechatok-ruki-raznotsvetnii-oboi-85.png"/>
          <p:cNvPicPr>
            <a:picLocks noChangeAspect="1" noChangeArrowheads="1"/>
          </p:cNvPicPr>
          <p:nvPr/>
        </p:nvPicPr>
        <p:blipFill>
          <a:blip r:embed="rId2" cstate="print"/>
          <a:srcRect/>
          <a:stretch>
            <a:fillRect/>
          </a:stretch>
        </p:blipFill>
        <p:spPr bwMode="auto">
          <a:xfrm>
            <a:off x="-17934" y="-387423"/>
            <a:ext cx="9270454" cy="7245423"/>
          </a:xfrm>
          <a:prstGeom prst="rect">
            <a:avLst/>
          </a:prstGeom>
          <a:noFill/>
        </p:spPr>
      </p:pic>
      <p:sp>
        <p:nvSpPr>
          <p:cNvPr id="7" name="Прямоугольник 6"/>
          <p:cNvSpPr/>
          <p:nvPr/>
        </p:nvSpPr>
        <p:spPr>
          <a:xfrm>
            <a:off x="1763688" y="0"/>
            <a:ext cx="4572000" cy="923330"/>
          </a:xfrm>
          <a:prstGeom prst="rect">
            <a:avLst/>
          </a:prstGeom>
        </p:spPr>
        <p:txBody>
          <a:bodyPr>
            <a:spAutoFit/>
          </a:bodyPr>
          <a:lstStyle/>
          <a:p>
            <a:pPr algn="ctr"/>
            <a:r>
              <a:rPr lang="ru-RU" b="1" dirty="0" smtClean="0">
                <a:latin typeface="Times New Roman" pitchFamily="18" charset="0"/>
                <a:cs typeface="Times New Roman" pitchFamily="18" charset="0"/>
              </a:rPr>
              <a:t>Муниципальное бюджетное дошкольное образовательное учреждение </a:t>
            </a:r>
          </a:p>
          <a:p>
            <a:pPr algn="ctr"/>
            <a:r>
              <a:rPr lang="ru-RU" b="1" dirty="0" smtClean="0">
                <a:latin typeface="Times New Roman" pitchFamily="18" charset="0"/>
                <a:cs typeface="Times New Roman" pitchFamily="18" charset="0"/>
              </a:rPr>
              <a:t>«Солгонский детский сад»</a:t>
            </a:r>
            <a:endParaRPr lang="ru-RU" b="1" dirty="0">
              <a:latin typeface="Times New Roman" pitchFamily="18" charset="0"/>
              <a:cs typeface="Times New Roman" pitchFamily="18" charset="0"/>
            </a:endParaRPr>
          </a:p>
        </p:txBody>
      </p:sp>
      <p:sp>
        <p:nvSpPr>
          <p:cNvPr id="8" name="TextBox 7"/>
          <p:cNvSpPr txBox="1"/>
          <p:nvPr/>
        </p:nvSpPr>
        <p:spPr>
          <a:xfrm>
            <a:off x="2123728" y="1484784"/>
            <a:ext cx="3960440" cy="1015663"/>
          </a:xfrm>
          <a:prstGeom prst="rect">
            <a:avLst/>
          </a:prstGeom>
          <a:noFill/>
        </p:spPr>
        <p:txBody>
          <a:bodyPr wrap="square" rtlCol="0">
            <a:spAutoFit/>
          </a:bodyPr>
          <a:lstStyle/>
          <a:p>
            <a:pPr algn="ctr"/>
            <a:r>
              <a:rPr lang="ru-RU" sz="2000" dirty="0" smtClean="0">
                <a:latin typeface="Times New Roman" pitchFamily="18" charset="0"/>
                <a:cs typeface="Times New Roman" pitchFamily="18" charset="0"/>
              </a:rPr>
              <a:t> «Мое любимое </a:t>
            </a:r>
            <a:r>
              <a:rPr lang="ru-RU" sz="2000" dirty="0" err="1" smtClean="0">
                <a:latin typeface="Times New Roman" pitchFamily="18" charset="0"/>
                <a:cs typeface="Times New Roman" pitchFamily="18" charset="0"/>
              </a:rPr>
              <a:t>учебно</a:t>
            </a:r>
            <a:r>
              <a:rPr lang="ru-RU" sz="2000" dirty="0" smtClean="0">
                <a:latin typeface="Times New Roman" pitchFamily="18" charset="0"/>
                <a:cs typeface="Times New Roman" pitchFamily="18" charset="0"/>
              </a:rPr>
              <a:t> –дидактическое пособие                           </a:t>
            </a:r>
          </a:p>
          <a:p>
            <a:pPr algn="ctr"/>
            <a:r>
              <a:rPr lang="ru-RU" sz="2000" dirty="0" smtClean="0">
                <a:latin typeface="Times New Roman" pitchFamily="18" charset="0"/>
                <a:cs typeface="Times New Roman" pitchFamily="18" charset="0"/>
              </a:rPr>
              <a:t>для детей с ОВЗ»</a:t>
            </a:r>
            <a:endParaRPr lang="ru-RU" sz="2000" dirty="0">
              <a:latin typeface="Times New Roman" pitchFamily="18" charset="0"/>
              <a:cs typeface="Times New Roman" pitchFamily="18" charset="0"/>
            </a:endParaRPr>
          </a:p>
        </p:txBody>
      </p:sp>
      <p:sp>
        <p:nvSpPr>
          <p:cNvPr id="9" name="TextBox 8"/>
          <p:cNvSpPr txBox="1"/>
          <p:nvPr/>
        </p:nvSpPr>
        <p:spPr>
          <a:xfrm>
            <a:off x="1403648" y="2924944"/>
            <a:ext cx="5256584" cy="1200329"/>
          </a:xfrm>
          <a:prstGeom prst="rect">
            <a:avLst/>
          </a:prstGeom>
          <a:noFill/>
        </p:spPr>
        <p:txBody>
          <a:bodyPr wrap="square" rtlCol="0">
            <a:spAutoFit/>
          </a:bodyPr>
          <a:lstStyle/>
          <a:p>
            <a:pPr algn="ctr"/>
            <a:r>
              <a:rPr lang="ru-RU" sz="2400" b="1" dirty="0" smtClean="0">
                <a:latin typeface="Times New Roman" pitchFamily="18" charset="0"/>
                <a:cs typeface="Times New Roman" pitchFamily="18" charset="0"/>
              </a:rPr>
              <a:t>Многофункциональное учебно-дидактическое пособие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«Тактильные крышечки»</a:t>
            </a:r>
            <a:endParaRPr lang="ru-RU" sz="2400" dirty="0">
              <a:latin typeface="Times New Roman" pitchFamily="18" charset="0"/>
              <a:cs typeface="Times New Roman" pitchFamily="18" charset="0"/>
            </a:endParaRPr>
          </a:p>
        </p:txBody>
      </p:sp>
      <p:sp>
        <p:nvSpPr>
          <p:cNvPr id="10" name="TextBox 9"/>
          <p:cNvSpPr txBox="1"/>
          <p:nvPr/>
        </p:nvSpPr>
        <p:spPr>
          <a:xfrm>
            <a:off x="5724128" y="5013176"/>
            <a:ext cx="3419872" cy="646331"/>
          </a:xfrm>
          <a:prstGeom prst="rect">
            <a:avLst/>
          </a:prstGeom>
          <a:noFill/>
        </p:spPr>
        <p:txBody>
          <a:bodyPr wrap="square" rtlCol="0">
            <a:spAutoFit/>
          </a:bodyPr>
          <a:lstStyle/>
          <a:p>
            <a:r>
              <a:rPr lang="ru-RU" dirty="0" smtClean="0"/>
              <a:t>Подготовил воспитатель:</a:t>
            </a:r>
          </a:p>
          <a:p>
            <a:r>
              <a:rPr lang="ru-RU" dirty="0" err="1" smtClean="0"/>
              <a:t>Шамшутдинова</a:t>
            </a:r>
            <a:r>
              <a:rPr lang="ru-RU" dirty="0" smtClean="0"/>
              <a:t> </a:t>
            </a:r>
            <a:r>
              <a:rPr lang="ru-RU" dirty="0" smtClean="0"/>
              <a:t>Л.В.</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3" descr="C:\Users\user\Desktop\1676246346_gagaru-club-p-otpechatok-ruki-raznotsvetnii-oboi-85.png"/>
          <p:cNvPicPr>
            <a:picLocks noChangeAspect="1" noChangeArrowheads="1"/>
          </p:cNvPicPr>
          <p:nvPr/>
        </p:nvPicPr>
        <p:blipFill>
          <a:blip r:embed="rId2" cstate="print"/>
          <a:srcRect/>
          <a:stretch>
            <a:fillRect/>
          </a:stretch>
        </p:blipFill>
        <p:spPr bwMode="auto">
          <a:xfrm>
            <a:off x="0" y="-387423"/>
            <a:ext cx="9270454" cy="7245423"/>
          </a:xfrm>
          <a:prstGeom prst="rect">
            <a:avLst/>
          </a:prstGeom>
          <a:noFill/>
        </p:spPr>
      </p:pic>
      <p:sp>
        <p:nvSpPr>
          <p:cNvPr id="5" name="TextBox 4"/>
          <p:cNvSpPr txBox="1"/>
          <p:nvPr/>
        </p:nvSpPr>
        <p:spPr>
          <a:xfrm>
            <a:off x="1259632" y="2204864"/>
            <a:ext cx="6408712" cy="1323439"/>
          </a:xfrm>
          <a:prstGeom prst="rect">
            <a:avLst/>
          </a:prstGeom>
          <a:noFill/>
        </p:spPr>
        <p:txBody>
          <a:bodyPr wrap="square" rtlCol="0">
            <a:spAutoFit/>
          </a:bodyPr>
          <a:lstStyle/>
          <a:p>
            <a:pPr algn="ctr"/>
            <a:r>
              <a:rPr lang="ru-RU" sz="4000" dirty="0" smtClean="0">
                <a:latin typeface="Times New Roman" pitchFamily="18" charset="0"/>
                <a:cs typeface="Times New Roman" pitchFamily="18" charset="0"/>
              </a:rPr>
              <a:t>СПАСИБО ЗА ВНИМАНИЕ!</a:t>
            </a:r>
            <a:endParaRPr lang="ru-RU"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25602"/>
          </a:xfrm>
        </p:spPr>
        <p:txBody>
          <a:bodyPr>
            <a:noAutofit/>
          </a:bodyPr>
          <a:lstStyle/>
          <a:p>
            <a:pPr algn="r"/>
            <a:r>
              <a:rPr lang="ru-RU" sz="3200" b="1" dirty="0" smtClean="0">
                <a:solidFill>
                  <a:srgbClr val="FF0000"/>
                </a:solidFill>
                <a:latin typeface="Times New Roman" pitchFamily="18" charset="0"/>
                <a:cs typeface="Times New Roman" pitchFamily="18" charset="0"/>
              </a:rPr>
              <a:t>«Ум ребенка находится на кончиках его пальцев»</a:t>
            </a:r>
            <a:br>
              <a:rPr lang="ru-RU" sz="3200" b="1" dirty="0" smtClean="0">
                <a:solidFill>
                  <a:srgbClr val="FF0000"/>
                </a:solidFill>
                <a:latin typeface="Times New Roman" pitchFamily="18" charset="0"/>
                <a:cs typeface="Times New Roman" pitchFamily="18" charset="0"/>
              </a:rPr>
            </a:br>
            <a:r>
              <a:rPr lang="ru-RU" sz="2800" dirty="0" smtClean="0">
                <a:solidFill>
                  <a:srgbClr val="FF0000"/>
                </a:solidFill>
                <a:latin typeface="Times New Roman" pitchFamily="18" charset="0"/>
                <a:cs typeface="Times New Roman" pitchFamily="18" charset="0"/>
              </a:rPr>
              <a:t>Сухомлинский В.И.</a:t>
            </a:r>
            <a:r>
              <a:rPr lang="ru-RU" sz="3200" dirty="0" smtClean="0">
                <a:latin typeface="Times New Roman" pitchFamily="18" charset="0"/>
                <a:cs typeface="Times New Roman" pitchFamily="18" charset="0"/>
              </a:rPr>
              <a:t>  </a:t>
            </a: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endParaRPr lang="ru-RU" sz="36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928802"/>
            <a:ext cx="8229600" cy="4197361"/>
          </a:xfrm>
        </p:spPr>
        <p:txBody>
          <a:bodyPr>
            <a:normAutofit fontScale="92500" lnSpcReduction="20000"/>
          </a:bodyPr>
          <a:lstStyle/>
          <a:p>
            <a:pPr>
              <a:buNone/>
            </a:pPr>
            <a:r>
              <a:rPr lang="ru-RU" dirty="0" smtClean="0">
                <a:latin typeface="Times New Roman" pitchFamily="18" charset="0"/>
                <a:cs typeface="Times New Roman" pitchFamily="18" charset="0"/>
              </a:rPr>
              <a:t>   Считается, что, развивая мелкую моторику, ребенок лучше развивается, интенсивнее формируются такие психические процессы, как память, мышление, внимание. Но развитие мелкой моторики, прежде всего, влияет на речевое развитие ребенка. Сейчас существует множество разнообразных игр и игрушек, направленных на развитие ребенка. И одной из таких игр является игра на развитие тактильных ощущений у ребенка, или сенсорная игра.</a:t>
            </a: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3" descr="C:\Users\user\Desktop\1676246346_gagaru-club-p-otpechatok-ruki-raznotsvetnii-oboi-85.png"/>
          <p:cNvPicPr>
            <a:picLocks noChangeAspect="1" noChangeArrowheads="1"/>
          </p:cNvPicPr>
          <p:nvPr/>
        </p:nvPicPr>
        <p:blipFill>
          <a:blip r:embed="rId2" cstate="print"/>
          <a:srcRect/>
          <a:stretch>
            <a:fillRect/>
          </a:stretch>
        </p:blipFill>
        <p:spPr bwMode="auto">
          <a:xfrm>
            <a:off x="-17934" y="-387423"/>
            <a:ext cx="9270454" cy="7245423"/>
          </a:xfrm>
          <a:prstGeom prst="rect">
            <a:avLst/>
          </a:prstGeom>
          <a:noFill/>
        </p:spPr>
      </p:pic>
      <p:sp>
        <p:nvSpPr>
          <p:cNvPr id="10241" name="Rectangle 1"/>
          <p:cNvSpPr>
            <a:spLocks noChangeArrowheads="1"/>
          </p:cNvSpPr>
          <p:nvPr/>
        </p:nvSpPr>
        <p:spPr bwMode="auto">
          <a:xfrm>
            <a:off x="0" y="142852"/>
            <a:ext cx="91440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Пластмассовые крышечки от бутылок - замечательный материал для изготовления разнообразных развивающих занятий с детьми.</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1" i="0" u="sng"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Материалы и инструменты для изготовления:</a:t>
            </a:r>
            <a:endParaRPr kumimoji="0" lang="ru-RU" sz="2800" b="0" i="0" u="sng"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одинаковые крышечки из-под пластиковых бутылок;</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картон;</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карандаш (ручка);</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ножницы;</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клей;</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тактильный материал</a:t>
            </a:r>
            <a:r>
              <a:rPr kumimoji="0" lang="ru-RU"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различной текстуры</a:t>
            </a:r>
            <a:r>
              <a:rPr kumimoji="0" lang="ru-RU" sz="28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наждачная бумага, </a:t>
            </a:r>
            <a:r>
              <a:rPr kumimoji="0" lang="ru-RU" sz="2800" b="0"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ковролин</a:t>
            </a:r>
            <a:r>
              <a:rPr kumimoji="0" lang="ru-RU" sz="28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разная ткань (вельвет, кожа, джинсовая ткань, гобелен, мех), </a:t>
            </a:r>
            <a:r>
              <a:rPr kumimoji="0" lang="ru-RU" sz="2800" b="0"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гофрокартон</a:t>
            </a:r>
            <a:r>
              <a:rPr kumimoji="0" lang="ru-RU" sz="28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мешочек для хранения.</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user\Desktop\1676246346_gagaru-club-p-otpechatok-ruki-raznotsvetnii-oboi-85.pn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
        <p:nvSpPr>
          <p:cNvPr id="5" name="TextBox 4"/>
          <p:cNvSpPr txBox="1"/>
          <p:nvPr/>
        </p:nvSpPr>
        <p:spPr>
          <a:xfrm>
            <a:off x="2771800" y="188640"/>
            <a:ext cx="2520280" cy="369332"/>
          </a:xfrm>
          <a:prstGeom prst="rect">
            <a:avLst/>
          </a:prstGeom>
          <a:noFill/>
        </p:spPr>
        <p:txBody>
          <a:bodyPr wrap="square" rtlCol="0">
            <a:spAutoFit/>
          </a:bodyPr>
          <a:lstStyle/>
          <a:p>
            <a:endParaRPr lang="ru-RU" dirty="0"/>
          </a:p>
        </p:txBody>
      </p:sp>
      <p:sp>
        <p:nvSpPr>
          <p:cNvPr id="11" name="TextBox 10"/>
          <p:cNvSpPr txBox="1"/>
          <p:nvPr/>
        </p:nvSpPr>
        <p:spPr>
          <a:xfrm>
            <a:off x="323528" y="0"/>
            <a:ext cx="8352928" cy="6463308"/>
          </a:xfrm>
          <a:prstGeom prst="rect">
            <a:avLst/>
          </a:prstGeom>
          <a:noFill/>
        </p:spPr>
        <p:txBody>
          <a:bodyPr wrap="square" rtlCol="0">
            <a:spAutoFit/>
          </a:bodyPr>
          <a:lstStyle/>
          <a:p>
            <a:r>
              <a:rPr lang="ru-RU" b="1" dirty="0" smtClean="0">
                <a:solidFill>
                  <a:srgbClr val="FF0000"/>
                </a:solidFill>
                <a:latin typeface="Times New Roman" pitchFamily="18" charset="0"/>
                <a:cs typeface="Times New Roman" pitchFamily="18" charset="0"/>
              </a:rPr>
              <a:t>Цель: </a:t>
            </a:r>
            <a:r>
              <a:rPr lang="ru-RU" dirty="0" smtClean="0">
                <a:solidFill>
                  <a:srgbClr val="FF0000"/>
                </a:solidFill>
                <a:latin typeface="Times New Roman" pitchFamily="18" charset="0"/>
                <a:cs typeface="Times New Roman" pitchFamily="18" charset="0"/>
              </a:rPr>
              <a:t>развитие восприятия окружающего мира, развитие воображения,  речи, умения выражать словами свои ощущения от прикосновения.</a:t>
            </a:r>
          </a:p>
          <a:p>
            <a:endParaRPr lang="ru-RU" dirty="0" smtClean="0">
              <a:solidFill>
                <a:srgbClr val="FF0000"/>
              </a:solidFill>
              <a:latin typeface="Times New Roman" pitchFamily="18" charset="0"/>
              <a:cs typeface="Times New Roman" pitchFamily="18" charset="0"/>
            </a:endParaRPr>
          </a:p>
          <a:p>
            <a:r>
              <a:rPr lang="ru-RU" dirty="0" smtClean="0">
                <a:solidFill>
                  <a:srgbClr val="FF0000"/>
                </a:solidFill>
                <a:latin typeface="Times New Roman" pitchFamily="18" charset="0"/>
                <a:cs typeface="Times New Roman" pitchFamily="18" charset="0"/>
              </a:rPr>
              <a:t>Задачи:</a:t>
            </a:r>
          </a:p>
          <a:p>
            <a:endParaRPr lang="ru-RU" dirty="0" smtClean="0">
              <a:solidFill>
                <a:srgbClr val="FF0000"/>
              </a:solidFill>
              <a:latin typeface="Times New Roman" pitchFamily="18" charset="0"/>
              <a:cs typeface="Times New Roman" pitchFamily="18" charset="0"/>
            </a:endParaRPr>
          </a:p>
          <a:p>
            <a:pPr marL="342900" indent="-342900">
              <a:buAutoNum type="arabicPeriod"/>
            </a:pPr>
            <a:r>
              <a:rPr lang="ru-RU" dirty="0" smtClean="0">
                <a:solidFill>
                  <a:srgbClr val="FF0000"/>
                </a:solidFill>
                <a:latin typeface="Times New Roman" pitchFamily="18" charset="0"/>
                <a:cs typeface="Times New Roman" pitchFamily="18" charset="0"/>
              </a:rPr>
              <a:t>Образовательные:</a:t>
            </a:r>
          </a:p>
          <a:p>
            <a:pPr>
              <a:buNone/>
            </a:pPr>
            <a:r>
              <a:rPr lang="ru-RU" dirty="0" smtClean="0">
                <a:solidFill>
                  <a:srgbClr val="FF0000"/>
                </a:solidFill>
                <a:latin typeface="Times New Roman" pitchFamily="18" charset="0"/>
                <a:cs typeface="Times New Roman" pitchFamily="18" charset="0"/>
              </a:rPr>
              <a:t> -формировать сенсорные представления;</a:t>
            </a:r>
          </a:p>
          <a:p>
            <a:pPr>
              <a:buNone/>
            </a:pPr>
            <a:r>
              <a:rPr lang="ru-RU" dirty="0" smtClean="0">
                <a:solidFill>
                  <a:srgbClr val="FF0000"/>
                </a:solidFill>
                <a:latin typeface="Times New Roman" pitchFamily="18" charset="0"/>
                <a:cs typeface="Times New Roman" pitchFamily="18" charset="0"/>
              </a:rPr>
              <a:t> -активизировать речевую деятельность детей.</a:t>
            </a:r>
          </a:p>
          <a:p>
            <a:pPr>
              <a:buNone/>
            </a:pPr>
            <a:endParaRPr lang="ru-RU" dirty="0" smtClean="0">
              <a:solidFill>
                <a:srgbClr val="FF0000"/>
              </a:solidFill>
              <a:latin typeface="Times New Roman" pitchFamily="18" charset="0"/>
              <a:cs typeface="Times New Roman" pitchFamily="18" charset="0"/>
            </a:endParaRPr>
          </a:p>
          <a:p>
            <a:pPr>
              <a:buNone/>
            </a:pPr>
            <a:endParaRPr lang="ru-RU" dirty="0" smtClean="0">
              <a:solidFill>
                <a:srgbClr val="FF0000"/>
              </a:solidFill>
              <a:latin typeface="Times New Roman" pitchFamily="18" charset="0"/>
              <a:cs typeface="Times New Roman" pitchFamily="18" charset="0"/>
            </a:endParaRPr>
          </a:p>
          <a:p>
            <a:pPr>
              <a:buNone/>
            </a:pPr>
            <a:r>
              <a:rPr lang="ru-RU" dirty="0" smtClean="0">
                <a:solidFill>
                  <a:srgbClr val="FF0000"/>
                </a:solidFill>
                <a:latin typeface="Times New Roman" pitchFamily="18" charset="0"/>
                <a:cs typeface="Times New Roman" pitchFamily="18" charset="0"/>
              </a:rPr>
              <a:t>2. Развивающие:</a:t>
            </a:r>
          </a:p>
          <a:p>
            <a:pPr>
              <a:buNone/>
            </a:pPr>
            <a:r>
              <a:rPr lang="ru-RU" dirty="0" smtClean="0">
                <a:solidFill>
                  <a:srgbClr val="FF0000"/>
                </a:solidFill>
                <a:latin typeface="Times New Roman" pitchFamily="18" charset="0"/>
                <a:cs typeface="Times New Roman" pitchFamily="18" charset="0"/>
              </a:rPr>
              <a:t>-развивать внимание, память;</a:t>
            </a:r>
          </a:p>
          <a:p>
            <a:pPr>
              <a:buNone/>
            </a:pPr>
            <a:r>
              <a:rPr lang="ru-RU" dirty="0" smtClean="0">
                <a:solidFill>
                  <a:srgbClr val="FF0000"/>
                </a:solidFill>
                <a:latin typeface="Times New Roman" pitchFamily="18" charset="0"/>
                <a:cs typeface="Times New Roman" pitchFamily="18" charset="0"/>
              </a:rPr>
              <a:t> -развивать наглядно – образное мышление;</a:t>
            </a:r>
          </a:p>
          <a:p>
            <a:pPr>
              <a:buNone/>
            </a:pPr>
            <a:r>
              <a:rPr lang="ru-RU" dirty="0" smtClean="0">
                <a:solidFill>
                  <a:srgbClr val="FF0000"/>
                </a:solidFill>
                <a:latin typeface="Times New Roman" pitchFamily="18" charset="0"/>
                <a:cs typeface="Times New Roman" pitchFamily="18" charset="0"/>
              </a:rPr>
              <a:t>-развивать мелкую моторику рук.</a:t>
            </a:r>
          </a:p>
          <a:p>
            <a:pPr>
              <a:buNone/>
            </a:pPr>
            <a:endParaRPr lang="ru-RU" dirty="0" smtClean="0">
              <a:solidFill>
                <a:srgbClr val="FF0000"/>
              </a:solidFill>
              <a:latin typeface="Times New Roman" pitchFamily="18" charset="0"/>
              <a:cs typeface="Times New Roman" pitchFamily="18" charset="0"/>
            </a:endParaRPr>
          </a:p>
          <a:p>
            <a:pPr>
              <a:buNone/>
            </a:pPr>
            <a:r>
              <a:rPr lang="ru-RU" dirty="0" smtClean="0">
                <a:solidFill>
                  <a:srgbClr val="FF0000"/>
                </a:solidFill>
                <a:latin typeface="Times New Roman" pitchFamily="18" charset="0"/>
                <a:cs typeface="Times New Roman" pitchFamily="18" charset="0"/>
              </a:rPr>
              <a:t>3.Воспитательные:</a:t>
            </a:r>
          </a:p>
          <a:p>
            <a:pPr>
              <a:buNone/>
            </a:pPr>
            <a:r>
              <a:rPr lang="ru-RU" dirty="0" smtClean="0">
                <a:solidFill>
                  <a:srgbClr val="FF0000"/>
                </a:solidFill>
                <a:latin typeface="Times New Roman" pitchFamily="18" charset="0"/>
                <a:cs typeface="Times New Roman" pitchFamily="18" charset="0"/>
              </a:rPr>
              <a:t>-воспитывать доброжелательное отношение к сверстникам и педагогам, эмоциональную отзывчивость.</a:t>
            </a:r>
          </a:p>
          <a:p>
            <a:pPr>
              <a:buNone/>
            </a:pPr>
            <a:endParaRPr lang="ru-RU" dirty="0" smtClean="0"/>
          </a:p>
          <a:p>
            <a:pPr>
              <a:buNone/>
            </a:pPr>
            <a:endParaRPr lang="ru-RU" dirty="0" smtClean="0"/>
          </a:p>
          <a:p>
            <a:pPr>
              <a:buNone/>
            </a:pPr>
            <a:endParaRPr lang="ru-RU" dirty="0" smtClean="0"/>
          </a:p>
          <a:p>
            <a:pPr>
              <a:buNone/>
            </a:pPr>
            <a:r>
              <a:rPr lang="ru-RU" dirty="0" smtClean="0"/>
              <a:t/>
            </a:r>
            <a:br>
              <a:rPr lang="ru-RU" dirty="0" smtClean="0"/>
            </a:br>
            <a:endParaRPr lang="ru-RU" dirty="0"/>
          </a:p>
        </p:txBody>
      </p:sp>
      <p:sp>
        <p:nvSpPr>
          <p:cNvPr id="12" name="TextBox 11"/>
          <p:cNvSpPr txBox="1"/>
          <p:nvPr/>
        </p:nvSpPr>
        <p:spPr>
          <a:xfrm>
            <a:off x="323528" y="1196752"/>
            <a:ext cx="7200800" cy="646331"/>
          </a:xfrm>
          <a:prstGeom prst="rect">
            <a:avLst/>
          </a:prstGeom>
          <a:noFill/>
        </p:spPr>
        <p:txBody>
          <a:bodyPr wrap="square" rtlCol="0">
            <a:spAutoFit/>
          </a:bodyPr>
          <a:lstStyle/>
          <a:p>
            <a:pPr>
              <a:buNone/>
            </a:pPr>
            <a:endParaRPr lang="ru-RU" dirty="0" smtClean="0"/>
          </a:p>
          <a:p>
            <a:pPr>
              <a:buNone/>
            </a:pPr>
            <a:r>
              <a:rPr lang="ru-RU" dirty="0" smtClean="0">
                <a:latin typeface="Times New Roman" pitchFamily="18" charset="0"/>
                <a:cs typeface="Times New Roman" pitchFamily="18" charset="0"/>
              </a:rPr>
              <a:t> </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user\Desktop\1676246346_gagaru-club-p-otpechatok-ruki-raznotsvetnii-oboi-85.pn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
        <p:nvSpPr>
          <p:cNvPr id="5" name="TextBox 4"/>
          <p:cNvSpPr txBox="1"/>
          <p:nvPr/>
        </p:nvSpPr>
        <p:spPr>
          <a:xfrm>
            <a:off x="2771800" y="188640"/>
            <a:ext cx="2520280" cy="369332"/>
          </a:xfrm>
          <a:prstGeom prst="rect">
            <a:avLst/>
          </a:prstGeom>
          <a:noFill/>
        </p:spPr>
        <p:txBody>
          <a:bodyPr wrap="square" rtlCol="0">
            <a:spAutoFit/>
          </a:bodyPr>
          <a:lstStyle/>
          <a:p>
            <a:endParaRPr lang="ru-RU" dirty="0"/>
          </a:p>
        </p:txBody>
      </p:sp>
      <p:sp>
        <p:nvSpPr>
          <p:cNvPr id="11" name="TextBox 10"/>
          <p:cNvSpPr txBox="1"/>
          <p:nvPr/>
        </p:nvSpPr>
        <p:spPr>
          <a:xfrm>
            <a:off x="0" y="2996952"/>
            <a:ext cx="8330807" cy="1754326"/>
          </a:xfrm>
          <a:prstGeom prst="rect">
            <a:avLst/>
          </a:prstGeom>
          <a:noFill/>
        </p:spPr>
        <p:txBody>
          <a:bodyPr wrap="square" rtlCol="0">
            <a:spAutoFit/>
          </a:bodyPr>
          <a:lstStyle/>
          <a:p>
            <a:pPr algn="ctr"/>
            <a:r>
              <a:rPr lang="ru-RU" dirty="0" smtClean="0"/>
              <a:t>Для изготовления понадобится: деревянные заготовки прямоугольной формы, прямоугольники разной фактуры и плотности (мех разной фактуры, крупа и т.д.), ножницы, клей, клейкая пленка, заготовленные изображения сказочных персонажей (теремок). </a:t>
            </a:r>
          </a:p>
          <a:p>
            <a:pPr algn="ctr"/>
            <a:endParaRPr lang="ru-RU" dirty="0"/>
          </a:p>
          <a:p>
            <a:endParaRPr lang="ru-RU" dirty="0"/>
          </a:p>
        </p:txBody>
      </p:sp>
      <p:sp>
        <p:nvSpPr>
          <p:cNvPr id="2049" name="Rectangle 1"/>
          <p:cNvSpPr>
            <a:spLocks noChangeArrowheads="1"/>
          </p:cNvSpPr>
          <p:nvPr/>
        </p:nvSpPr>
        <p:spPr bwMode="auto">
          <a:xfrm>
            <a:off x="0" y="437983"/>
            <a:ext cx="9036496" cy="1015663"/>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295400" algn="l"/>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Рекомендуемая возрастная категория дет</a:t>
            </a:r>
            <a:r>
              <a:rPr lang="ru-RU" sz="1600" dirty="0" smtClean="0">
                <a:latin typeface="Times New Roman" pitchFamily="18" charset="0"/>
                <a:ea typeface="Times New Roman" pitchFamily="18" charset="0"/>
                <a:cs typeface="Times New Roman" pitchFamily="18" charset="0"/>
              </a:rPr>
              <a:t>ей: данное пособие могут использовать учителя – дефектологи, педагоги – психологи, учителя – логопеды, воспитатели, родители.</a:t>
            </a:r>
          </a:p>
          <a:p>
            <a:pPr marL="0" marR="0" lvl="0" indent="0" algn="ctr" defTabSz="914400" rtl="0" eaLnBrk="1" fontAlgn="base" latinLnBrk="0" hangingPunct="1">
              <a:lnSpc>
                <a:spcPct val="100000"/>
              </a:lnSpc>
              <a:spcBef>
                <a:spcPct val="0"/>
              </a:spcBef>
              <a:spcAft>
                <a:spcPct val="0"/>
              </a:spcAft>
              <a:buClrTx/>
              <a:buSzTx/>
              <a:buFontTx/>
              <a:buNone/>
              <a:tabLst>
                <a:tab pos="1295400" algn="l"/>
              </a:tabLst>
            </a:pPr>
            <a:r>
              <a:rPr lang="ru-RU" sz="1600" dirty="0" smtClean="0">
                <a:latin typeface="Times New Roman" pitchFamily="18" charset="0"/>
                <a:ea typeface="Times New Roman" pitchFamily="18" charset="0"/>
                <a:cs typeface="Times New Roman" pitchFamily="18" charset="0"/>
              </a:rPr>
              <a:t>Пособие используется в групповой и индивидуальной работе с детьми от 2 до 7 лет.</a:t>
            </a:r>
          </a:p>
          <a:p>
            <a:pPr marL="0" marR="0" lvl="0" indent="0" algn="ctr" defTabSz="914400" rtl="0" eaLnBrk="1" fontAlgn="base" latinLnBrk="0" hangingPunct="1">
              <a:lnSpc>
                <a:spcPct val="100000"/>
              </a:lnSpc>
              <a:spcBef>
                <a:spcPct val="0"/>
              </a:spcBef>
              <a:spcAft>
                <a:spcPct val="0"/>
              </a:spcAft>
              <a:buClrTx/>
              <a:buSzTx/>
              <a:buFontTx/>
              <a:buNone/>
              <a:tabLst>
                <a:tab pos="1295400" algn="l"/>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027" name="Picture 3" descr="C:\Users\user\Desktop\1676246346_gagaru-club-p-otpechatok-ruki-raznotsvetnii-oboi-85.png"/>
          <p:cNvPicPr>
            <a:picLocks noChangeAspect="1" noChangeArrowheads="1"/>
          </p:cNvPicPr>
          <p:nvPr/>
        </p:nvPicPr>
        <p:blipFill>
          <a:blip r:embed="rId2" cstate="print"/>
          <a:srcRect/>
          <a:stretch>
            <a:fillRect/>
          </a:stretch>
        </p:blipFill>
        <p:spPr bwMode="auto">
          <a:xfrm>
            <a:off x="-126454" y="-387423"/>
            <a:ext cx="9270454" cy="7245423"/>
          </a:xfrm>
          <a:prstGeom prst="rect">
            <a:avLst/>
          </a:prstGeom>
          <a:noFill/>
        </p:spPr>
      </p:pic>
      <p:sp>
        <p:nvSpPr>
          <p:cNvPr id="13" name="TextBox 12"/>
          <p:cNvSpPr txBox="1"/>
          <p:nvPr/>
        </p:nvSpPr>
        <p:spPr>
          <a:xfrm>
            <a:off x="179513" y="404664"/>
            <a:ext cx="8640960" cy="2031325"/>
          </a:xfrm>
          <a:prstGeom prst="rect">
            <a:avLst/>
          </a:prstGeom>
          <a:noFill/>
        </p:spPr>
        <p:txBody>
          <a:bodyPr wrap="square" rtlCol="0">
            <a:spAutoFit/>
          </a:bodyPr>
          <a:lstStyle/>
          <a:p>
            <a:pPr algn="ctr"/>
            <a:r>
              <a:rPr lang="ru-RU" sz="3600" b="1" dirty="0" smtClean="0">
                <a:latin typeface="Times New Roman" pitchFamily="18" charset="0"/>
                <a:cs typeface="Times New Roman" pitchFamily="18" charset="0"/>
              </a:rPr>
              <a:t>Способ изготовления:</a:t>
            </a:r>
          </a:p>
          <a:p>
            <a:r>
              <a:rPr lang="ru-RU" b="1" dirty="0" smtClean="0"/>
              <a:t> </a:t>
            </a:r>
          </a:p>
          <a:p>
            <a:r>
              <a:rPr lang="ru-RU" b="1" dirty="0" smtClean="0"/>
              <a:t> </a:t>
            </a:r>
          </a:p>
          <a:p>
            <a:endParaRPr lang="ru-RU" dirty="0" smtClean="0"/>
          </a:p>
          <a:p>
            <a:endParaRPr lang="ru-RU"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
        <p:nvSpPr>
          <p:cNvPr id="2050" name="Rectangle 2"/>
          <p:cNvSpPr>
            <a:spLocks noChangeArrowheads="1"/>
          </p:cNvSpPr>
          <p:nvPr/>
        </p:nvSpPr>
        <p:spPr bwMode="auto">
          <a:xfrm>
            <a:off x="1115616" y="1814916"/>
            <a:ext cx="6228184" cy="646331"/>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057275" algn="l"/>
              </a:tabLst>
            </a:pPr>
            <a:endPar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1057275" algn="l"/>
              </a:tabLst>
            </a:pPr>
            <a:endParaRPr lang="ru-RU" b="1" dirty="0">
              <a:latin typeface="Times New Roman" pitchFamily="18" charset="0"/>
              <a:ea typeface="Times New Roman" pitchFamily="18" charset="0"/>
              <a:cs typeface="Times New Roman" pitchFamily="18" charset="0"/>
            </a:endParaRPr>
          </a:p>
        </p:txBody>
      </p:sp>
      <p:sp>
        <p:nvSpPr>
          <p:cNvPr id="14" name="Прямоугольник 13"/>
          <p:cNvSpPr/>
          <p:nvPr/>
        </p:nvSpPr>
        <p:spPr>
          <a:xfrm>
            <a:off x="3071802" y="1285860"/>
            <a:ext cx="4286280" cy="4093428"/>
          </a:xfrm>
          <a:prstGeom prst="rect">
            <a:avLst/>
          </a:prstGeom>
        </p:spPr>
        <p:txBody>
          <a:bodyPr wrap="square">
            <a:spAutoFit/>
          </a:bodyPr>
          <a:lstStyle/>
          <a:p>
            <a:pPr lvl="0" algn="just" fontAlgn="base">
              <a:spcBef>
                <a:spcPct val="0"/>
              </a:spcBef>
              <a:spcAft>
                <a:spcPct val="0"/>
              </a:spcAft>
            </a:pPr>
            <a:r>
              <a:rPr lang="ru-RU" sz="2000" dirty="0" smtClean="0">
                <a:solidFill>
                  <a:srgbClr val="333333"/>
                </a:solidFill>
                <a:latin typeface="Times New Roman" pitchFamily="18" charset="0"/>
                <a:ea typeface="Times New Roman" pitchFamily="18" charset="0"/>
                <a:cs typeface="Times New Roman" pitchFamily="18" charset="0"/>
              </a:rPr>
              <a:t>Вырезаем из картона кружочки, чтобы они четко входили в крышки.</a:t>
            </a:r>
            <a:endParaRPr lang="ru-RU" sz="2000" dirty="0" smtClean="0">
              <a:latin typeface="Times New Roman" pitchFamily="18" charset="0"/>
              <a:cs typeface="Times New Roman" pitchFamily="18" charset="0"/>
            </a:endParaRPr>
          </a:p>
          <a:p>
            <a:pPr lvl="0" algn="just" eaLnBrk="0" fontAlgn="base" hangingPunct="0">
              <a:spcBef>
                <a:spcPct val="0"/>
              </a:spcBef>
              <a:spcAft>
                <a:spcPct val="0"/>
              </a:spcAft>
            </a:pPr>
            <a:r>
              <a:rPr lang="ru-RU" sz="2000" dirty="0" smtClean="0">
                <a:solidFill>
                  <a:srgbClr val="333333"/>
                </a:solidFill>
                <a:latin typeface="Times New Roman" pitchFamily="18" charset="0"/>
                <a:ea typeface="Times New Roman" pitchFamily="18" charset="0"/>
                <a:cs typeface="Times New Roman" pitchFamily="18" charset="0"/>
              </a:rPr>
              <a:t>По шаблону кружков вырезаем тактильный материал. По два кружка из материала.</a:t>
            </a:r>
            <a:endParaRPr lang="ru-RU" sz="2000" dirty="0" smtClean="0">
              <a:latin typeface="Times New Roman" pitchFamily="18" charset="0"/>
              <a:cs typeface="Times New Roman" pitchFamily="18" charset="0"/>
            </a:endParaRPr>
          </a:p>
          <a:p>
            <a:pPr lvl="0" algn="just" eaLnBrk="0" fontAlgn="base" hangingPunct="0">
              <a:spcBef>
                <a:spcPct val="0"/>
              </a:spcBef>
              <a:spcAft>
                <a:spcPct val="0"/>
              </a:spcAft>
            </a:pPr>
            <a:r>
              <a:rPr lang="ru-RU" sz="2000" dirty="0" smtClean="0">
                <a:solidFill>
                  <a:srgbClr val="333333"/>
                </a:solidFill>
                <a:latin typeface="Times New Roman" pitchFamily="18" charset="0"/>
                <a:ea typeface="Times New Roman" pitchFamily="18" charset="0"/>
                <a:cs typeface="Times New Roman" pitchFamily="18" charset="0"/>
              </a:rPr>
              <a:t>Наклеиваем материал на картонный кружок и закрепляем внутри крышки. Если брать такие же крышки, как у меня, то картонка очень удачно сама закрепляется под резьбой, если крышки отличаются от наших, то кружки нужно закрепить внутри при помощи клея.</a:t>
            </a:r>
            <a:endParaRPr lang="ru-RU" sz="2000" dirty="0" smtClean="0">
              <a:latin typeface="Times New Roman" pitchFamily="18" charset="0"/>
              <a:cs typeface="Times New Roman" pitchFamily="18" charset="0"/>
            </a:endParaRPr>
          </a:p>
        </p:txBody>
      </p:sp>
      <p:pic>
        <p:nvPicPr>
          <p:cNvPr id="8196" name="Picture 4" descr="C:\Users\аа\Desktop\Л.В\IMG-20240411-WA0007.jpg"/>
          <p:cNvPicPr>
            <a:picLocks noChangeAspect="1" noChangeArrowheads="1"/>
          </p:cNvPicPr>
          <p:nvPr/>
        </p:nvPicPr>
        <p:blipFill>
          <a:blip r:embed="rId3" cstate="print"/>
          <a:srcRect/>
          <a:stretch>
            <a:fillRect/>
          </a:stretch>
        </p:blipFill>
        <p:spPr bwMode="auto">
          <a:xfrm>
            <a:off x="214282" y="1357298"/>
            <a:ext cx="2807198" cy="2357454"/>
          </a:xfrm>
          <a:prstGeom prst="rect">
            <a:avLst/>
          </a:prstGeom>
          <a:noFill/>
        </p:spPr>
      </p:pic>
      <p:pic>
        <p:nvPicPr>
          <p:cNvPr id="8197" name="Picture 5" descr="C:\Users\аа\Desktop\Л.В\IMG-20240411-WA0004.jpg"/>
          <p:cNvPicPr>
            <a:picLocks noChangeAspect="1" noChangeArrowheads="1"/>
          </p:cNvPicPr>
          <p:nvPr/>
        </p:nvPicPr>
        <p:blipFill>
          <a:blip r:embed="rId4"/>
          <a:srcRect/>
          <a:stretch>
            <a:fillRect/>
          </a:stretch>
        </p:blipFill>
        <p:spPr bwMode="auto">
          <a:xfrm>
            <a:off x="428596" y="3929066"/>
            <a:ext cx="2399824" cy="258980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pPr>
              <a:buNone/>
            </a:pPr>
            <a:endParaRPr lang="ru-RU" sz="2800" dirty="0">
              <a:latin typeface="Times New Roman" pitchFamily="18" charset="0"/>
              <a:cs typeface="Times New Roman" pitchFamily="18" charset="0"/>
            </a:endParaRPr>
          </a:p>
          <a:p>
            <a:endParaRPr lang="ru-RU" dirty="0"/>
          </a:p>
        </p:txBody>
      </p:sp>
      <p:pic>
        <p:nvPicPr>
          <p:cNvPr id="5" name="Picture 3" descr="C:\Users\user\Desktop\1676246346_gagaru-club-p-otpechatok-ruki-raznotsvetnii-oboi-85.png"/>
          <p:cNvPicPr>
            <a:picLocks noChangeAspect="1" noChangeArrowheads="1"/>
          </p:cNvPicPr>
          <p:nvPr/>
        </p:nvPicPr>
        <p:blipFill>
          <a:blip r:embed="rId2" cstate="print"/>
          <a:srcRect/>
          <a:stretch>
            <a:fillRect/>
          </a:stretch>
        </p:blipFill>
        <p:spPr bwMode="auto">
          <a:xfrm>
            <a:off x="0" y="-151792"/>
            <a:ext cx="9144000" cy="7009792"/>
          </a:xfrm>
          <a:prstGeom prst="rect">
            <a:avLst/>
          </a:prstGeom>
          <a:noFill/>
        </p:spPr>
      </p:pic>
      <p:pic>
        <p:nvPicPr>
          <p:cNvPr id="7169" name="Picture 1" descr="C:\Users\аа\Desktop\Л.В\IMG-20240411-WA0010.jpg"/>
          <p:cNvPicPr>
            <a:picLocks noChangeAspect="1" noChangeArrowheads="1"/>
          </p:cNvPicPr>
          <p:nvPr/>
        </p:nvPicPr>
        <p:blipFill>
          <a:blip r:embed="rId3"/>
          <a:srcRect/>
          <a:stretch>
            <a:fillRect/>
          </a:stretch>
        </p:blipFill>
        <p:spPr bwMode="auto">
          <a:xfrm>
            <a:off x="214282" y="0"/>
            <a:ext cx="3714776" cy="3339429"/>
          </a:xfrm>
          <a:prstGeom prst="rect">
            <a:avLst/>
          </a:prstGeom>
          <a:noFill/>
        </p:spPr>
      </p:pic>
      <p:pic>
        <p:nvPicPr>
          <p:cNvPr id="7170" name="Picture 2" descr="C:\Users\аа\Desktop\Л.В\IMG-20240411-WA0013.jpg"/>
          <p:cNvPicPr>
            <a:picLocks noChangeAspect="1" noChangeArrowheads="1"/>
          </p:cNvPicPr>
          <p:nvPr/>
        </p:nvPicPr>
        <p:blipFill>
          <a:blip r:embed="rId4"/>
          <a:srcRect/>
          <a:stretch>
            <a:fillRect/>
          </a:stretch>
        </p:blipFill>
        <p:spPr bwMode="auto">
          <a:xfrm>
            <a:off x="1928794" y="3500438"/>
            <a:ext cx="4810132" cy="3026375"/>
          </a:xfrm>
          <a:prstGeom prst="rect">
            <a:avLst/>
          </a:prstGeom>
          <a:noFill/>
        </p:spPr>
      </p:pic>
      <p:pic>
        <p:nvPicPr>
          <p:cNvPr id="7171" name="Picture 3" descr="загруженное"/>
          <p:cNvPicPr>
            <a:picLocks noChangeAspect="1" noChangeArrowheads="1"/>
          </p:cNvPicPr>
          <p:nvPr/>
        </p:nvPicPr>
        <p:blipFill>
          <a:blip r:embed="rId5"/>
          <a:srcRect/>
          <a:stretch>
            <a:fillRect/>
          </a:stretch>
        </p:blipFill>
        <p:spPr bwMode="auto">
          <a:xfrm>
            <a:off x="4143372" y="0"/>
            <a:ext cx="3500462" cy="34058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user\Desktop\1676246346_gagaru-club-p-otpechatok-ruki-raznotsvetnii-oboi-85.pn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
        <p:nvSpPr>
          <p:cNvPr id="5" name="TextBox 4"/>
          <p:cNvSpPr txBox="1"/>
          <p:nvPr/>
        </p:nvSpPr>
        <p:spPr>
          <a:xfrm>
            <a:off x="2771800" y="188640"/>
            <a:ext cx="2520280" cy="369332"/>
          </a:xfrm>
          <a:prstGeom prst="rect">
            <a:avLst/>
          </a:prstGeom>
          <a:noFill/>
        </p:spPr>
        <p:txBody>
          <a:bodyPr wrap="square" rtlCol="0">
            <a:spAutoFit/>
          </a:bodyPr>
          <a:lstStyle/>
          <a:p>
            <a:endParaRPr lang="ru-RU" dirty="0"/>
          </a:p>
        </p:txBody>
      </p:sp>
      <p:sp>
        <p:nvSpPr>
          <p:cNvPr id="11" name="TextBox 10"/>
          <p:cNvSpPr txBox="1"/>
          <p:nvPr/>
        </p:nvSpPr>
        <p:spPr>
          <a:xfrm>
            <a:off x="0" y="2996952"/>
            <a:ext cx="8330807" cy="1754326"/>
          </a:xfrm>
          <a:prstGeom prst="rect">
            <a:avLst/>
          </a:prstGeom>
          <a:noFill/>
        </p:spPr>
        <p:txBody>
          <a:bodyPr wrap="square" rtlCol="0">
            <a:spAutoFit/>
          </a:bodyPr>
          <a:lstStyle/>
          <a:p>
            <a:pPr algn="ctr"/>
            <a:r>
              <a:rPr lang="ru-RU" dirty="0" smtClean="0"/>
              <a:t>Для изготовления понадобится: деревянные заготовки прямоугольной формы, прямоугольники разной фактуры и плотности (мех разной фактуры, крупа и т.д.), ножницы, клей, клейкая пленка, заготовленные изображения сказочных персонажей (теремок). </a:t>
            </a:r>
          </a:p>
          <a:p>
            <a:pPr algn="ctr"/>
            <a:endParaRPr lang="ru-RU" dirty="0"/>
          </a:p>
          <a:p>
            <a:endParaRPr lang="ru-RU" dirty="0"/>
          </a:p>
        </p:txBody>
      </p:sp>
      <p:sp>
        <p:nvSpPr>
          <p:cNvPr id="2049" name="Rectangle 1"/>
          <p:cNvSpPr>
            <a:spLocks noChangeArrowheads="1"/>
          </p:cNvSpPr>
          <p:nvPr/>
        </p:nvSpPr>
        <p:spPr bwMode="auto">
          <a:xfrm>
            <a:off x="0" y="437983"/>
            <a:ext cx="9036496" cy="1015663"/>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295400" algn="l"/>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Рекомендуемая возрастная категория дет</a:t>
            </a:r>
            <a:r>
              <a:rPr lang="ru-RU" sz="1600" dirty="0" smtClean="0">
                <a:latin typeface="Times New Roman" pitchFamily="18" charset="0"/>
                <a:ea typeface="Times New Roman" pitchFamily="18" charset="0"/>
                <a:cs typeface="Times New Roman" pitchFamily="18" charset="0"/>
              </a:rPr>
              <a:t>ей: данное пособие могут использовать учителя – дефектологи, педагоги – психологи, учителя – логопеды, воспитатели, родители.</a:t>
            </a:r>
          </a:p>
          <a:p>
            <a:pPr marL="0" marR="0" lvl="0" indent="0" algn="ctr" defTabSz="914400" rtl="0" eaLnBrk="1" fontAlgn="base" latinLnBrk="0" hangingPunct="1">
              <a:lnSpc>
                <a:spcPct val="100000"/>
              </a:lnSpc>
              <a:spcBef>
                <a:spcPct val="0"/>
              </a:spcBef>
              <a:spcAft>
                <a:spcPct val="0"/>
              </a:spcAft>
              <a:buClrTx/>
              <a:buSzTx/>
              <a:buFontTx/>
              <a:buNone/>
              <a:tabLst>
                <a:tab pos="1295400" algn="l"/>
              </a:tabLst>
            </a:pPr>
            <a:r>
              <a:rPr lang="ru-RU" sz="1600" dirty="0" smtClean="0">
                <a:latin typeface="Times New Roman" pitchFamily="18" charset="0"/>
                <a:ea typeface="Times New Roman" pitchFamily="18" charset="0"/>
                <a:cs typeface="Times New Roman" pitchFamily="18" charset="0"/>
              </a:rPr>
              <a:t>Пособие используется в групповой и индивидуальной работе с детьми от 2 до 7 лет.</a:t>
            </a:r>
          </a:p>
          <a:p>
            <a:pPr marL="0" marR="0" lvl="0" indent="0" algn="ctr" defTabSz="914400" rtl="0" eaLnBrk="1" fontAlgn="base" latinLnBrk="0" hangingPunct="1">
              <a:lnSpc>
                <a:spcPct val="100000"/>
              </a:lnSpc>
              <a:spcBef>
                <a:spcPct val="0"/>
              </a:spcBef>
              <a:spcAft>
                <a:spcPct val="0"/>
              </a:spcAft>
              <a:buClrTx/>
              <a:buSzTx/>
              <a:buFontTx/>
              <a:buNone/>
              <a:tabLst>
                <a:tab pos="1295400" algn="l"/>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027" name="Picture 3" descr="C:\Users\user\Desktop\1676246346_gagaru-club-p-otpechatok-ruki-raznotsvetnii-oboi-85.png"/>
          <p:cNvPicPr>
            <a:picLocks noChangeAspect="1" noChangeArrowheads="1"/>
          </p:cNvPicPr>
          <p:nvPr/>
        </p:nvPicPr>
        <p:blipFill>
          <a:blip r:embed="rId2" cstate="print"/>
          <a:srcRect/>
          <a:stretch>
            <a:fillRect/>
          </a:stretch>
        </p:blipFill>
        <p:spPr bwMode="auto">
          <a:xfrm>
            <a:off x="0" y="-387423"/>
            <a:ext cx="9270454" cy="7245423"/>
          </a:xfrm>
          <a:prstGeom prst="rect">
            <a:avLst/>
          </a:prstGeom>
          <a:noFill/>
        </p:spPr>
      </p:pic>
      <p:sp>
        <p:nvSpPr>
          <p:cNvPr id="13" name="TextBox 12"/>
          <p:cNvSpPr txBox="1"/>
          <p:nvPr/>
        </p:nvSpPr>
        <p:spPr>
          <a:xfrm>
            <a:off x="179513" y="404664"/>
            <a:ext cx="8640960" cy="1754326"/>
          </a:xfrm>
          <a:prstGeom prst="rect">
            <a:avLst/>
          </a:prstGeom>
          <a:noFill/>
        </p:spPr>
        <p:txBody>
          <a:bodyPr wrap="square" rtlCol="0">
            <a:spAutoFit/>
          </a:bodyPr>
          <a:lstStyle/>
          <a:p>
            <a:endParaRPr lang="ru-RU" dirty="0" smtClean="0"/>
          </a:p>
          <a:p>
            <a:endParaRPr lang="ru-RU" dirty="0"/>
          </a:p>
          <a:p>
            <a:r>
              <a:rPr lang="ru-RU" dirty="0" smtClean="0"/>
              <a:t> </a:t>
            </a:r>
          </a:p>
          <a:p>
            <a:endParaRPr lang="ru-RU" dirty="0"/>
          </a:p>
          <a:p>
            <a:endParaRPr lang="ru-RU" dirty="0" smtClean="0"/>
          </a:p>
          <a:p>
            <a:endParaRPr lang="ru-RU" dirty="0"/>
          </a:p>
        </p:txBody>
      </p:sp>
      <p:sp>
        <p:nvSpPr>
          <p:cNvPr id="2050" name="Rectangle 2"/>
          <p:cNvSpPr>
            <a:spLocks noChangeArrowheads="1"/>
          </p:cNvSpPr>
          <p:nvPr/>
        </p:nvSpPr>
        <p:spPr bwMode="auto">
          <a:xfrm>
            <a:off x="827584" y="1413357"/>
            <a:ext cx="6228184" cy="33855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tab pos="1057275" algn="l"/>
              </a:tabLst>
            </a:pP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145" name="Rectangle 1"/>
          <p:cNvSpPr>
            <a:spLocks noChangeArrowheads="1"/>
          </p:cNvSpPr>
          <p:nvPr/>
        </p:nvSpPr>
        <p:spPr bwMode="auto">
          <a:xfrm>
            <a:off x="0" y="-428652"/>
            <a:ext cx="8001024"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0" u="sng"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Игра «Тактильный мешочек».</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Цель:</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развивать у детей тактильное восприятие; обогащать активный словарь детей новыми словами, развивать память, внимание, воображение, образное мышление; мелкую моторику.</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Игру можно использовать во всех возрастных группах, усложняя задачи в зависимости от возраста.</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1"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Варианты игры:</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 «Найди пару»</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Цель:</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находить одинаковые по тактильным ощущениям предметы.</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Ход игры:</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Сначала дети рассматривают крышки, трогают их и определяют какие они на ощупь (гладкие, пушистые, колючие, скользкие и т.д.). Затем предложить найти одинаковые по ощущениям.</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Усложнение:</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искать одинаковые крышки внутри непрозрачного мешка.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147" name="Rectangle 3"/>
          <p:cNvSpPr>
            <a:spLocks noChangeArrowheads="1"/>
          </p:cNvSpPr>
          <p:nvPr/>
        </p:nvSpPr>
        <p:spPr bwMode="auto">
          <a:xfrm>
            <a:off x="0" y="3752592"/>
            <a:ext cx="885828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2. «Найди не похожие крышечки»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Цель:</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найти непохожие по тактильным ощущениям предметы.</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Ход игры:</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Предложить детям найти противоположные сочетания: пушистые - гладкие, колючие – мягкие и т.д.</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3" descr="C:\Users\user\Desktop\1676246346_gagaru-club-p-otpechatok-ruki-raznotsvetnii-oboi-85.png"/>
          <p:cNvPicPr>
            <a:picLocks noChangeAspect="1" noChangeArrowheads="1"/>
          </p:cNvPicPr>
          <p:nvPr/>
        </p:nvPicPr>
        <p:blipFill>
          <a:blip r:embed="rId2" cstate="print"/>
          <a:srcRect/>
          <a:stretch>
            <a:fillRect/>
          </a:stretch>
        </p:blipFill>
        <p:spPr bwMode="auto">
          <a:xfrm>
            <a:off x="-126454" y="-387423"/>
            <a:ext cx="9270454" cy="7245423"/>
          </a:xfrm>
          <a:prstGeom prst="rect">
            <a:avLst/>
          </a:prstGeom>
          <a:noFill/>
        </p:spPr>
      </p:pic>
      <p:sp>
        <p:nvSpPr>
          <p:cNvPr id="5121" name="Rectangle 1"/>
          <p:cNvSpPr>
            <a:spLocks noChangeArrowheads="1"/>
          </p:cNvSpPr>
          <p:nvPr/>
        </p:nvSpPr>
        <p:spPr bwMode="auto">
          <a:xfrm>
            <a:off x="0" y="0"/>
            <a:ext cx="850109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Игра «</a:t>
            </a:r>
            <a:r>
              <a:rPr kumimoji="0" lang="ru-RU" sz="1600" b="1" i="0" u="sng"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Мемори</a:t>
            </a:r>
            <a:r>
              <a:rPr kumimoji="0" lang="ru-RU" sz="1600" b="1"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или «Мемо».</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Цель:</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развивать зрительную, слуховую и тактильную память, внимание, логическое мышление, речь, мелкую моторику.</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Участниками могут быть дети разного возраста. В зависимости от возраста и индивидуальных особенностей развития ребенка варьируются задания. Если у ребенка отсутствует экспрессивная речь, то задания можно выполнять на невербальном уровне, т.е. педагога произносит задание, а ребёнок выполняет его, ничего при этом, не проговаривая. В этом случае ребёнок учится выполнять инструкции и накапливает пассивный словарь.</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 эту игру наиболее приемлемо играть с одним ребенком индивидуально. Можно играть и в подгруппе, но не более 3 детей.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122" name="Rectangle 2"/>
          <p:cNvSpPr>
            <a:spLocks noChangeArrowheads="1"/>
          </p:cNvSpPr>
          <p:nvPr/>
        </p:nvSpPr>
        <p:spPr bwMode="auto">
          <a:xfrm>
            <a:off x="0" y="2857497"/>
            <a:ext cx="8501090"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1"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Первый вариант:</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Ход игры:</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Все карточки перед началом игры перемешиваются и раскладываются рядами лицевой стороной (картинкой) вниз. (Для малышей количество карточек уменьшается в соответствии с возрастными возможностями, можно начать с 4 и далее постепенно увеличивать их количество.) Игроки по очереди открывают (переворачивают) по 2 карточки. Если открыты одинаковые карточки, то игрок забирает их себе и открывает следующую пару карточек. Если карточки не совпадают - игрок кладёт их на прежнее место лицевой стороной вниз и право хода переходит к следующему участнику. Когда непарные карточки возвращаются на место, все играющие стараются запомнить, где какая картинка лежит.</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Побеждает игрок, набравший наибольшее количество карточек.</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1"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Второй вариант:</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Ход игры:</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Взрослый (в начале освоения игры) или ребенок раскладывает крышки сначала «лицом» вверх в хаотичном порядке, игроки смотрят и запоминают. Затем все отворачиваются (или закрывают глаза), а ведущий переворачивает крышки «рубашкой» вверх, после чего каждый игрок по очереди открывает по две карточки. Если они совпали, он их забирает себе, если нет, то переворачивает обратно. Выигрывает тот, у кого больше всего карточек.</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3" descr="C:\Users\user\Desktop\1676246346_gagaru-club-p-otpechatok-ruki-raznotsvetnii-oboi-85.png"/>
          <p:cNvPicPr>
            <a:picLocks noChangeAspect="1" noChangeArrowheads="1"/>
          </p:cNvPicPr>
          <p:nvPr/>
        </p:nvPicPr>
        <p:blipFill>
          <a:blip r:embed="rId2" cstate="print"/>
          <a:srcRect/>
          <a:stretch>
            <a:fillRect/>
          </a:stretch>
        </p:blipFill>
        <p:spPr bwMode="auto">
          <a:xfrm>
            <a:off x="0" y="-387423"/>
            <a:ext cx="9270454" cy="7245423"/>
          </a:xfrm>
          <a:prstGeom prst="rect">
            <a:avLst/>
          </a:prstGeom>
          <a:noFill/>
        </p:spPr>
      </p:pic>
      <p:sp>
        <p:nvSpPr>
          <p:cNvPr id="3073" name="Rectangle 1"/>
          <p:cNvSpPr>
            <a:spLocks noChangeArrowheads="1"/>
          </p:cNvSpPr>
          <p:nvPr/>
        </p:nvSpPr>
        <p:spPr bwMode="auto">
          <a:xfrm>
            <a:off x="357158" y="0"/>
            <a:ext cx="8786842"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Заключение</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Работая в детском саду, я заметила, что дети проявляют большой интерес к занятиям с нетрадиционными материалами. А ведь работа с нетрадиционными материалами заключает в себе большие возможности для гармоничного развития ребенка.</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Играйте с удовольствием и с пользой!</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074" name="Picture 2" descr="C:\Users\аа\Desktop\Л.В\IMG-20240411-WA0010.jpg"/>
          <p:cNvPicPr>
            <a:picLocks noChangeAspect="1" noChangeArrowheads="1"/>
          </p:cNvPicPr>
          <p:nvPr/>
        </p:nvPicPr>
        <p:blipFill>
          <a:blip r:embed="rId3"/>
          <a:srcRect/>
          <a:stretch>
            <a:fillRect/>
          </a:stretch>
        </p:blipFill>
        <p:spPr bwMode="auto">
          <a:xfrm>
            <a:off x="1524000" y="2071677"/>
            <a:ext cx="5526815" cy="3714777"/>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513</Words>
  <Application>Microsoft Office PowerPoint</Application>
  <PresentationFormat>Экран (4:3)</PresentationFormat>
  <Paragraphs>82</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Слайд 1</vt:lpstr>
      <vt:lpstr>«Ум ребенка находится на кончиках его пальцев» Сухомлинский В.И.   </vt:lpstr>
      <vt:lpstr>Слайд 3</vt:lpstr>
      <vt:lpstr>Слайд 4</vt:lpstr>
      <vt:lpstr>Слайд 5</vt:lpstr>
      <vt:lpstr>Слайд 6</vt:lpstr>
      <vt:lpstr>Слайд 7</vt:lpstr>
      <vt:lpstr>Слайд 8</vt:lpstr>
      <vt:lpstr>Слайд 9</vt:lpstr>
      <vt:lpstr>Слайд 10</vt:lpstr>
    </vt:vector>
  </TitlesOfParts>
  <Company>RePack by SPecialiST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аа</cp:lastModifiedBy>
  <cp:revision>11</cp:revision>
  <dcterms:created xsi:type="dcterms:W3CDTF">2024-03-27T22:03:53Z</dcterms:created>
  <dcterms:modified xsi:type="dcterms:W3CDTF">2024-04-16T01:17:15Z</dcterms:modified>
</cp:coreProperties>
</file>