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9" r:id="rId4"/>
    <p:sldId id="264" r:id="rId5"/>
    <p:sldId id="260" r:id="rId6"/>
    <p:sldId id="271" r:id="rId7"/>
    <p:sldId id="272" r:id="rId8"/>
    <p:sldId id="265" r:id="rId9"/>
    <p:sldId id="267" r:id="rId10"/>
    <p:sldId id="266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9E432-1C4F-4C97-8BA5-1BB98839B736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484785"/>
            <a:ext cx="7560840" cy="2304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Семинар – практикум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Подбираем игры по финансовой грамотности для дошкольников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071942"/>
            <a:ext cx="5616624" cy="1571636"/>
          </a:xfrm>
        </p:spPr>
        <p:txBody>
          <a:bodyPr>
            <a:normAutofit/>
          </a:bodyPr>
          <a:lstStyle/>
          <a:p>
            <a:pPr algn="r"/>
            <a:r>
              <a:rPr lang="ru-RU" sz="2200" b="1" i="1" cap="all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Аникина Е.М.</a:t>
            </a:r>
            <a:r>
              <a:rPr lang="ru-RU" sz="2200" b="1" i="1" cap="all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  <a:endParaRPr lang="ru-RU" sz="2200" b="1" i="1" cap="all" dirty="0" smtClean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r"/>
            <a:r>
              <a:rPr lang="ru-RU" sz="2200" b="1" i="1" cap="all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</a:t>
            </a:r>
            <a:r>
              <a:rPr lang="ru-RU" sz="2200" b="1" i="1" cap="all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800" b="1" cap="all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старший воспитатель</a:t>
            </a:r>
            <a:r>
              <a:rPr lang="ru-RU" sz="1800" b="1" cap="all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200" b="1" cap="all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ru-RU" sz="1600" b="1" cap="all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МБДОУ «Солгонский детский сад»                                                                 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финансовая\Attachments_yasia.trebik@mail.ru_2019-12-14_13-00-36 (1)\пробл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70" y="218422"/>
            <a:ext cx="8583422" cy="6068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20748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ЛЭПБУК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268760"/>
            <a:ext cx="8321578" cy="5303512"/>
          </a:xfrm>
        </p:spPr>
        <p:txBody>
          <a:bodyPr>
            <a:noAutofit/>
          </a:bodyPr>
          <a:lstStyle/>
          <a:p>
            <a:endParaRPr lang="ru-RU" sz="1600" i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www.maam.ru/upload/blogs/detsad-34026-1572878290.jpg"/>
          <p:cNvPicPr/>
          <p:nvPr/>
        </p:nvPicPr>
        <p:blipFill>
          <a:blip r:embed="rId2" cstate="print"/>
          <a:srcRect r="283" b="3260"/>
          <a:stretch>
            <a:fillRect/>
          </a:stretch>
        </p:blipFill>
        <p:spPr bwMode="auto">
          <a:xfrm>
            <a:off x="642910" y="1357298"/>
            <a:ext cx="39290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maam.ru/upload/blogs/detsad-355539-1499437638.jpg"/>
          <p:cNvPicPr/>
          <p:nvPr/>
        </p:nvPicPr>
        <p:blipFill>
          <a:blip r:embed="rId3" cstate="print"/>
          <a:srcRect b="5041"/>
          <a:stretch>
            <a:fillRect/>
          </a:stretch>
        </p:blipFill>
        <p:spPr bwMode="auto">
          <a:xfrm>
            <a:off x="4572000" y="3071810"/>
            <a:ext cx="407487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527468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Игра- основная форма обучения. 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Именно через игру ребенок осваивает и познает мир.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357166"/>
            <a:ext cx="8484002" cy="628654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200"/>
              </a:spcAft>
              <a:buNone/>
            </a:pPr>
            <a:r>
              <a:rPr lang="ru-RU" sz="5100" b="1" dirty="0" smtClean="0">
                <a:solidFill>
                  <a:schemeClr val="accent6">
                    <a:lumMod val="75000"/>
                  </a:schemeClr>
                </a:solidFill>
              </a:rPr>
              <a:t>Необходимость использования дидактической игры как средства обучения детей в дошкольный период определяется рядом причин:</a:t>
            </a:r>
          </a:p>
          <a:p>
            <a:pPr marL="0" indent="0">
              <a:lnSpc>
                <a:spcPct val="115000"/>
              </a:lnSpc>
              <a:spcAft>
                <a:spcPts val="1200"/>
              </a:spcAft>
              <a:buNone/>
            </a:pP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</a:rPr>
              <a:t>1. Игровая деятельность как ведущая в дошкольном детстве еще не потеряла своего значения;</a:t>
            </a:r>
            <a:br>
              <a:rPr lang="ru-RU" sz="51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</a:rPr>
              <a:t>2. Освоение учебной деятельностью, включение в нее детей идет медленно (многие дети вообще не знают что такое «учиться»);</a:t>
            </a:r>
            <a:br>
              <a:rPr lang="ru-RU" sz="51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</a:rPr>
              <a:t>3. Имеются возрастные особенности детей, связанные с недостаточной устойчивостью и произвольностью внимания, преимущественно непроизвольным развитием памяти, преобладанием наглядно-образного типа мышления.</a:t>
            </a:r>
            <a:br>
              <a:rPr lang="ru-RU" sz="51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</a:rPr>
              <a:t>4. Недостаточно сформирована познавательная мотивация. Дидактическая игра во многом способствует преодолению трудностей.</a:t>
            </a:r>
            <a:r>
              <a:rPr lang="ru-RU" sz="5100" b="1" dirty="0" smtClean="0"/>
              <a:t/>
            </a:r>
            <a:br>
              <a:rPr lang="ru-RU" sz="5100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852304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332656"/>
            <a:ext cx="8340646" cy="582210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dirty="0" smtClean="0">
                <a:solidFill>
                  <a:schemeClr val="accent6">
                    <a:lumMod val="75000"/>
                  </a:schemeClr>
                </a:solidFill>
              </a:rPr>
              <a:t>ПРИМЕРНЫЕ ДИДАКТИЧЕСКИЕ ИГРЫ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Сентябрь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fontAlgn="base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Тема: «Здравствуй, страна экономика!»</a:t>
            </a:r>
          </a:p>
          <a:p>
            <a:pPr fontAlgn="base"/>
            <a:r>
              <a:rPr lang="ru-RU" sz="2800" b="1" dirty="0" err="1" smtClean="0"/>
              <a:t>д</a:t>
            </a:r>
            <a:r>
              <a:rPr lang="ru-RU" sz="2800" b="1" dirty="0" smtClean="0"/>
              <a:t>/и «Хорошо-плохо»</a:t>
            </a:r>
            <a:endParaRPr lang="ru-RU" sz="2800" dirty="0" smtClean="0"/>
          </a:p>
          <a:p>
            <a:pPr fontAlgn="base">
              <a:buNone/>
            </a:pPr>
            <a:r>
              <a:rPr lang="ru-RU" sz="2800" dirty="0" smtClean="0"/>
              <a:t>      Цель: закрепить представление детей о том, что надо беречь энергию, воду.</a:t>
            </a:r>
          </a:p>
          <a:p>
            <a:r>
              <a:rPr lang="ru-RU" sz="2800" b="1" dirty="0" err="1" smtClean="0"/>
              <a:t>д</a:t>
            </a:r>
            <a:r>
              <a:rPr lang="ru-RU" sz="2800" b="1" dirty="0" smtClean="0"/>
              <a:t>/и «Собери цветок»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Цель: закрепить знания детей об основных потребностях человека.</a:t>
            </a:r>
          </a:p>
          <a:p>
            <a:pPr fontAlgn="base">
              <a:buNone/>
            </a:pPr>
            <a:r>
              <a:rPr lang="ru-RU" sz="2800" b="1" dirty="0" smtClean="0"/>
              <a:t> </a:t>
            </a:r>
            <a:endParaRPr lang="ru-RU" sz="2800" dirty="0" smtClean="0"/>
          </a:p>
          <a:p>
            <a:pPr fontAlgn="base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Октябрь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fontAlgn="base">
              <a:buNone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Тема: «Деньги»</a:t>
            </a:r>
          </a:p>
          <a:p>
            <a:pPr fontAlgn="base"/>
            <a:r>
              <a:rPr lang="ru-RU" sz="2800" b="1" dirty="0" err="1" smtClean="0"/>
              <a:t>д</a:t>
            </a:r>
            <a:r>
              <a:rPr lang="ru-RU" sz="2800" b="1" dirty="0" smtClean="0"/>
              <a:t>/и «Назови монетку»</a:t>
            </a:r>
            <a:endParaRPr lang="ru-RU" sz="2800" dirty="0" smtClean="0"/>
          </a:p>
          <a:p>
            <a:pPr fontAlgn="base">
              <a:buNone/>
            </a:pPr>
            <a:r>
              <a:rPr lang="ru-RU" sz="2800" dirty="0" smtClean="0"/>
              <a:t>      Цель: закрепить знание детей о достоинствах монет. Развивать речь.</a:t>
            </a:r>
          </a:p>
          <a:p>
            <a:r>
              <a:rPr lang="ru-RU" sz="2800" b="1" dirty="0" err="1" smtClean="0"/>
              <a:t>д</a:t>
            </a:r>
            <a:r>
              <a:rPr lang="ru-RU" sz="2800" b="1" dirty="0" smtClean="0"/>
              <a:t>/и «Путешествие денежки»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Цель: закрепить знания детей о денежных знаках разных стран.</a:t>
            </a:r>
          </a:p>
          <a:p>
            <a:r>
              <a:rPr lang="ru-RU" sz="2800" b="1" dirty="0" err="1" smtClean="0"/>
              <a:t>д</a:t>
            </a:r>
            <a:r>
              <a:rPr lang="ru-RU" sz="2800" b="1" dirty="0" smtClean="0"/>
              <a:t>/и «Узнай флаг и валюту страны»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Цель: расширять представления детей о флагах и денежных знаках разных стран мира; развивать внимание, память.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43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5911873"/>
          </a:xfrm>
        </p:spPr>
        <p:txBody>
          <a:bodyPr>
            <a:normAutofit fontScale="92500" lnSpcReduction="20000"/>
          </a:bodyPr>
          <a:lstStyle/>
          <a:p>
            <a:pPr algn="ctr" fontAlgn="base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Ноябрь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base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Тема: «Бюджет»</a:t>
            </a:r>
          </a:p>
          <a:p>
            <a:pPr fontAlgn="base"/>
            <a:r>
              <a:rPr lang="ru-RU" sz="2000" b="1" dirty="0" err="1" smtClean="0"/>
              <a:t>д</a:t>
            </a:r>
            <a:r>
              <a:rPr lang="ru-RU" sz="2000" b="1" dirty="0" smtClean="0"/>
              <a:t>/и «Я хочу»</a:t>
            </a:r>
            <a:endParaRPr lang="ru-RU" sz="2000" dirty="0" smtClean="0"/>
          </a:p>
          <a:p>
            <a:pPr fontAlgn="base">
              <a:buNone/>
            </a:pPr>
            <a:r>
              <a:rPr lang="ru-RU" sz="2000" dirty="0" smtClean="0"/>
              <a:t>      Цель: развивать умения группировать потребности в соответствии со своими желаниями; раскрыть разнообразие потребностей каждого человека.</a:t>
            </a:r>
          </a:p>
          <a:p>
            <a:pPr fontAlgn="base"/>
            <a:r>
              <a:rPr lang="ru-RU" sz="2000" b="1" dirty="0" err="1" smtClean="0"/>
              <a:t>д</a:t>
            </a:r>
            <a:r>
              <a:rPr lang="ru-RU" sz="2000" b="1" dirty="0" smtClean="0"/>
              <a:t>/и «Какие бывают доходы?»</a:t>
            </a:r>
            <a:endParaRPr lang="ru-RU" sz="2000" dirty="0" smtClean="0"/>
          </a:p>
          <a:p>
            <a:pPr fontAlgn="base">
              <a:buNone/>
            </a:pPr>
            <a:r>
              <a:rPr lang="ru-RU" sz="2000" dirty="0" smtClean="0"/>
              <a:t>       Цель: уточнить знания детей об основных и дополнительных доходах; упражнять в самостоятельном определении видов доходов (основные, дополнительные).</a:t>
            </a:r>
          </a:p>
          <a:p>
            <a:pPr fontAlgn="base">
              <a:buNone/>
            </a:pPr>
            <a:r>
              <a:rPr lang="ru-RU" sz="2000" b="1" dirty="0" smtClean="0"/>
              <a:t> </a:t>
            </a:r>
            <a:endParaRPr lang="ru-RU" sz="2000" dirty="0" smtClean="0"/>
          </a:p>
          <a:p>
            <a:pPr algn="ctr" fontAlgn="base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Декабрь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base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Тема:«Моя копилка»</a:t>
            </a:r>
          </a:p>
          <a:p>
            <a:r>
              <a:rPr lang="ru-RU" sz="2000" b="1" dirty="0" err="1" smtClean="0"/>
              <a:t>д</a:t>
            </a:r>
            <a:r>
              <a:rPr lang="ru-RU" sz="2000" b="1" dirty="0" smtClean="0"/>
              <a:t>/и</a:t>
            </a:r>
            <a:r>
              <a:rPr lang="ru-RU" sz="2000" dirty="0" smtClean="0"/>
              <a:t> </a:t>
            </a:r>
            <a:r>
              <a:rPr lang="ru-RU" sz="2000" b="1" dirty="0" smtClean="0"/>
              <a:t>«Копилка»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Цель: дать понятие о накоплении денежных средств.</a:t>
            </a:r>
          </a:p>
          <a:p>
            <a:pPr fontAlgn="base">
              <a:buNone/>
            </a:pPr>
            <a:r>
              <a:rPr lang="ru-RU" sz="2000" dirty="0" smtClean="0"/>
              <a:t> </a:t>
            </a:r>
          </a:p>
          <a:p>
            <a:r>
              <a:rPr lang="ru-RU" sz="2000" b="1" dirty="0" err="1" smtClean="0"/>
              <a:t>д</a:t>
            </a:r>
            <a:r>
              <a:rPr lang="ru-RU" sz="2000" b="1" dirty="0" smtClean="0"/>
              <a:t>/и «Магазин игрушек»</a:t>
            </a:r>
            <a:endParaRPr lang="ru-RU" sz="2000" dirty="0" smtClean="0"/>
          </a:p>
          <a:p>
            <a:pPr fontAlgn="base">
              <a:buNone/>
            </a:pPr>
            <a:r>
              <a:rPr lang="ru-RU" sz="2000" dirty="0" smtClean="0"/>
              <a:t>       Цель: предоставить детям возможность практически осуществить процесс купли-продажи; развивать умение «видеть товар»: материал, место производства, цену.</a:t>
            </a:r>
          </a:p>
          <a:p>
            <a:pPr marL="0" lvl="0" indent="0">
              <a:spcBef>
                <a:spcPts val="800"/>
              </a:spcBef>
              <a:buNone/>
              <a:defRPr/>
            </a:pP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85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643998" cy="6215106"/>
          </a:xfrm>
        </p:spPr>
        <p:txBody>
          <a:bodyPr>
            <a:noAutofit/>
          </a:bodyPr>
          <a:lstStyle/>
          <a:p>
            <a:pPr algn="ctr" fontAlgn="base">
              <a:buNone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Январь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base">
              <a:buNone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«Дом, где живут деньги»</a:t>
            </a:r>
          </a:p>
          <a:p>
            <a:pPr>
              <a:buNone/>
            </a:pPr>
            <a:r>
              <a:rPr lang="ru-RU" sz="1400" b="1" dirty="0" err="1" smtClean="0"/>
              <a:t>д</a:t>
            </a:r>
            <a:r>
              <a:rPr lang="ru-RU" sz="1400" b="1" dirty="0" smtClean="0"/>
              <a:t>/и «Банк»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Цель: на конкретном примере показать детям, что такое банк, для чего он существует, его назначение; рассказать о работе служащих банка; дать понятие о том, что именно банк – надежное хранилище наших денежных средств; расширять знания детей о банке, как об одном из средств экономики.</a:t>
            </a:r>
          </a:p>
          <a:p>
            <a:r>
              <a:rPr lang="ru-RU" sz="1400" b="1" dirty="0" smtClean="0"/>
              <a:t>Практика «Мини-банк»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Цель: показать принципы финансового планирования, донести принцип «сначала зарабатываем – потом тратим».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Февраль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«Труд»</a:t>
            </a:r>
          </a:p>
          <a:p>
            <a:r>
              <a:rPr lang="ru-RU" sz="1400" b="1" dirty="0" err="1" smtClean="0"/>
              <a:t>д</a:t>
            </a:r>
            <a:r>
              <a:rPr lang="ru-RU" sz="1400" b="1" dirty="0" smtClean="0"/>
              <a:t>/и «Вершки-корешки»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Цель: закрепить название продуктов производства овощевода.</a:t>
            </a:r>
          </a:p>
          <a:p>
            <a:pPr>
              <a:buNone/>
            </a:pPr>
            <a:r>
              <a:rPr lang="ru-RU" sz="1400" dirty="0" smtClean="0"/>
              <a:t>Материал: картинки с изображением овощей, блюд из овощей.</a:t>
            </a:r>
          </a:p>
          <a:p>
            <a:r>
              <a:rPr lang="ru-RU" sz="1400" b="1" dirty="0" err="1" smtClean="0"/>
              <a:t>д</a:t>
            </a:r>
            <a:r>
              <a:rPr lang="ru-RU" sz="1400" b="1" dirty="0" smtClean="0"/>
              <a:t>/и «Кому что нужно для работы?»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Цель: закрепить знания детей об инструментах; расширять представления об их роли в изготовлении продуктов труда.</a:t>
            </a:r>
          </a:p>
          <a:p>
            <a:r>
              <a:rPr lang="ru-RU" sz="1400" b="1" dirty="0" err="1" smtClean="0"/>
              <a:t>д</a:t>
            </a:r>
            <a:r>
              <a:rPr lang="ru-RU" sz="1400" b="1" dirty="0" smtClean="0"/>
              <a:t>/и «Фермер - овощевод»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Цель: научить детей устанавливать зависимость между результатами трудовой деятельности и профессией человека; воспитывать интерес к людям разных профессий.</a:t>
            </a:r>
          </a:p>
          <a:p>
            <a:r>
              <a:rPr lang="ru-RU" sz="1400" b="1" dirty="0" err="1" smtClean="0"/>
              <a:t>д</a:t>
            </a:r>
            <a:r>
              <a:rPr lang="ru-RU" sz="1400" b="1" dirty="0" smtClean="0"/>
              <a:t>/и «Предприятия нашего города»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Цель: закрепить знания детей о профессиях, научить устанавливать зависимость между результатом трудовой деятельности и профессией человека, воспитывать интерес к людям разных профессий, уважительное отношение к ним.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329642" cy="5768997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Март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«Реклама»</a:t>
            </a:r>
          </a:p>
          <a:p>
            <a:r>
              <a:rPr lang="ru-RU" sz="3600" b="1" dirty="0" smtClean="0"/>
              <a:t>Игра «Упаковка»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    Цель: развивать умение детей правильно воспринимать информацию в рекламе.</a:t>
            </a:r>
          </a:p>
          <a:p>
            <a:r>
              <a:rPr lang="ru-RU" sz="3600" b="1" dirty="0" err="1" smtClean="0"/>
              <a:t>д</a:t>
            </a:r>
            <a:r>
              <a:rPr lang="ru-RU" sz="3600" b="1" dirty="0" smtClean="0"/>
              <a:t>/и «Рекламные парные картинки»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    Цель: закрепить знание детей о рекламе, развивать речь, внимание, зрительную память.</a:t>
            </a:r>
          </a:p>
          <a:p>
            <a:pPr>
              <a:buNone/>
            </a:pPr>
            <a:r>
              <a:rPr lang="ru-RU" sz="3600" b="1" dirty="0" smtClean="0"/>
              <a:t> </a:t>
            </a:r>
            <a:endParaRPr lang="ru-RU" sz="3600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Апрель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«Товар, цена, стоимость»</a:t>
            </a:r>
          </a:p>
          <a:p>
            <a:r>
              <a:rPr lang="ru-RU" sz="3600" b="1" dirty="0" err="1" smtClean="0"/>
              <a:t>д</a:t>
            </a:r>
            <a:r>
              <a:rPr lang="ru-RU" sz="3600" b="1" dirty="0" smtClean="0"/>
              <a:t>/и «Дешевле – дороже»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   Цель: развивать у детей умение ориентироваться в цене товаров, устанавливать ассортимент товаров по цене, развивать самостоятельность в принятии решения о покупке.</a:t>
            </a:r>
          </a:p>
          <a:p>
            <a:r>
              <a:rPr lang="ru-RU" sz="3600" b="1" dirty="0" err="1" smtClean="0"/>
              <a:t>д</a:t>
            </a:r>
            <a:r>
              <a:rPr lang="ru-RU" sz="3600" b="1" dirty="0" smtClean="0"/>
              <a:t>/и «Что быстрее купят?»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    Цель: развить умение устанавливать зависимость между качеством товара, его ценой (стоимостью) и спросом на него.</a:t>
            </a:r>
          </a:p>
          <a:p>
            <a:r>
              <a:rPr lang="ru-RU" sz="3600" b="1" dirty="0" err="1" smtClean="0"/>
              <a:t>д</a:t>
            </a:r>
            <a:r>
              <a:rPr lang="ru-RU" sz="3600" b="1" dirty="0" smtClean="0"/>
              <a:t>/и «Давай поменяемся»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    Цель: познакомить детей с понятием «обмен».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Игра «Можно – нельзя купить»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Админ\Desktop\финансовая\Attachments_yasia.trebik@mail.ru_2019-12-14_13-00-36 (1)\мож-нел купить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357298"/>
            <a:ext cx="3857652" cy="5028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1809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СОЗДАНИЕ</a:t>
            </a: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ПРОБЛЕМНЫХ СИТУАЦИЙ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Админ\Desktop\финансовая\Attachments_yasia.trebik@mail.ru_2019-12-14_13-00-36 (1)\пробл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92772"/>
            <a:ext cx="7500990" cy="5302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086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cd9ac2bccd521e56c23dfab429231491ae4bb6"/>
</p:tagLst>
</file>

<file path=ppt/theme/theme1.xml><?xml version="1.0" encoding="utf-8"?>
<a:theme xmlns:a="http://schemas.openxmlformats.org/drawingml/2006/main" name="reading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reading</Template>
  <TotalTime>325</TotalTime>
  <Words>399</Words>
  <Application>Microsoft Office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reading</vt:lpstr>
      <vt:lpstr>Семинар – практикум «Подбираем игры по финансовой грамотности для дошкольников» </vt:lpstr>
      <vt:lpstr>Игра- основная форма обучения.  Именно через игру ребенок осваивает и познает мир.</vt:lpstr>
      <vt:lpstr>Слайд 3</vt:lpstr>
      <vt:lpstr>Слайд 4</vt:lpstr>
      <vt:lpstr>Слайд 5</vt:lpstr>
      <vt:lpstr>Слайд 6</vt:lpstr>
      <vt:lpstr>Слайд 7</vt:lpstr>
      <vt:lpstr>Игра «Можно – нельзя купить»</vt:lpstr>
      <vt:lpstr>СОЗДАНИЕ ПРОБЛЕМНЫХ СИТУАЦИЙ</vt:lpstr>
      <vt:lpstr>Слайд 10</vt:lpstr>
      <vt:lpstr>ЛЭПБУК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коста</cp:lastModifiedBy>
  <cp:revision>35</cp:revision>
  <dcterms:created xsi:type="dcterms:W3CDTF">2017-08-19T14:11:49Z</dcterms:created>
  <dcterms:modified xsi:type="dcterms:W3CDTF">2021-01-26T07:28:59Z</dcterms:modified>
</cp:coreProperties>
</file>