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0" r:id="rId6"/>
    <p:sldId id="278" r:id="rId7"/>
    <p:sldId id="267" r:id="rId8"/>
    <p:sldId id="277" r:id="rId9"/>
    <p:sldId id="270" r:id="rId10"/>
    <p:sldId id="272" r:id="rId11"/>
    <p:sldId id="261" r:id="rId12"/>
    <p:sldId id="276" r:id="rId13"/>
    <p:sldId id="275" r:id="rId14"/>
    <p:sldId id="273" r:id="rId15"/>
    <p:sldId id="26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речи</c:v>
                </c:pt>
                <c:pt idx="1">
                  <c:v>познавательной сферы</c:v>
                </c:pt>
                <c:pt idx="2">
                  <c:v>мелкой моторики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40.300000000000011</c:v>
                </c:pt>
                <c:pt idx="1">
                  <c:v>42.5</c:v>
                </c:pt>
                <c:pt idx="2">
                  <c:v>43.5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Середина года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речи</c:v>
                </c:pt>
                <c:pt idx="1">
                  <c:v>познавательной сферы</c:v>
                </c:pt>
                <c:pt idx="2">
                  <c:v>мелкой моторики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52.4</c:v>
                </c:pt>
                <c:pt idx="1">
                  <c:v>54.4</c:v>
                </c:pt>
                <c:pt idx="2">
                  <c:v>51.8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речи</c:v>
                </c:pt>
                <c:pt idx="1">
                  <c:v>познавательной сферы</c:v>
                </c:pt>
                <c:pt idx="2">
                  <c:v>мелкой моторики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60.5</c:v>
                </c:pt>
                <c:pt idx="1">
                  <c:v>62</c:v>
                </c:pt>
                <c:pt idx="2">
                  <c:v>3.23</c:v>
                </c:pt>
              </c:numCache>
            </c:numRef>
          </c:val>
        </c:ser>
        <c:axId val="45134976"/>
        <c:axId val="45136512"/>
      </c:barChart>
      <c:catAx>
        <c:axId val="45134976"/>
        <c:scaling>
          <c:orientation val="minMax"/>
        </c:scaling>
        <c:axPos val="b"/>
        <c:tickLblPos val="nextTo"/>
        <c:crossAx val="45136512"/>
        <c:crosses val="autoZero"/>
        <c:auto val="1"/>
        <c:lblAlgn val="ctr"/>
        <c:lblOffset val="100"/>
      </c:catAx>
      <c:valAx>
        <c:axId val="45136512"/>
        <c:scaling>
          <c:orientation val="minMax"/>
        </c:scaling>
        <c:axPos val="l"/>
        <c:majorGridlines/>
        <c:numFmt formatCode="General" sourceLinked="1"/>
        <c:tickLblPos val="nextTo"/>
        <c:crossAx val="45134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41AC-396B-434E-8343-F02A7DC2875E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33303-B9F9-4B7D-B585-7B4383DB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6;&#1089;-&#1089;&#1086;&#1083;&#1075;&#1086;&#1085;&#1089;&#1082;&#1080;&#1081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714620"/>
            <a:ext cx="6643734" cy="1285884"/>
          </a:xfrm>
        </p:spPr>
        <p:txBody>
          <a:bodyPr>
            <a:normAutofit/>
          </a:bodyPr>
          <a:lstStyle/>
          <a:p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7030A0"/>
                </a:solidFill>
              </a:rPr>
              <a:t>«Деятельность  муниципальной базовой (опорной) площадки МБДОУ «Солгонский детский сад по инклюзивному  образованию» </a:t>
            </a:r>
          </a:p>
        </p:txBody>
      </p:sp>
      <p:pic>
        <p:nvPicPr>
          <p:cNvPr id="11266" name="Picture 2" descr="http://kolobok77.ucoz.ru/svetlakova/inkluziya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66357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 и утвержден пакет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локальных актов, регулирующий работу базовой площадки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Функционирует электронный родительский журнал «Наш ДОМ»;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Внедряем инклюзивные практики: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-использование камешков Марблс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место в Муниципальном конкурсе «Лучшие практики инклюзивного образования»);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социальных компетенций, в том числе принятие толерантности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родителями: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8093" t="5414" r="9201" b="24164"/>
          <a:stretch>
            <a:fillRect/>
          </a:stretch>
        </p:blipFill>
        <p:spPr bwMode="auto">
          <a:xfrm>
            <a:off x="251520" y="980728"/>
            <a:ext cx="4556303" cy="253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4" cstate="print"/>
          <a:srcRect l="8093" t="6369" r="10426" b="22912"/>
          <a:stretch>
            <a:fillRect/>
          </a:stretch>
        </p:blipFill>
        <p:spPr bwMode="auto">
          <a:xfrm>
            <a:off x="4211960" y="2780928"/>
            <a:ext cx="4690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8272" t="4459" r="11527" b="18790"/>
          <a:stretch>
            <a:fillRect/>
          </a:stretch>
        </p:blipFill>
        <p:spPr bwMode="auto">
          <a:xfrm>
            <a:off x="251521" y="4295554"/>
            <a:ext cx="4176464" cy="25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–развивающей работе камешек Марблс.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коста\Desktop\фото\IMG-c7574fe3982b265531010437339c0607-V.jpg"/>
          <p:cNvPicPr>
            <a:picLocks noChangeAspect="1" noChangeArrowheads="1"/>
          </p:cNvPicPr>
          <p:nvPr/>
        </p:nvPicPr>
        <p:blipFill>
          <a:blip r:embed="rId3" cstate="print"/>
          <a:srcRect l="14320" r="19537"/>
          <a:stretch>
            <a:fillRect/>
          </a:stretch>
        </p:blipFill>
        <p:spPr bwMode="auto">
          <a:xfrm>
            <a:off x="1005168" y="1484784"/>
            <a:ext cx="3556281" cy="2304256"/>
          </a:xfrm>
          <a:prstGeom prst="rect">
            <a:avLst/>
          </a:prstGeom>
          <a:noFill/>
        </p:spPr>
      </p:pic>
      <p:pic>
        <p:nvPicPr>
          <p:cNvPr id="1027" name="Picture 3" descr="C:\Users\коста\Desktop\фото\IMG_0224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7588" b="4337"/>
          <a:stretch>
            <a:fillRect/>
          </a:stretch>
        </p:blipFill>
        <p:spPr bwMode="auto">
          <a:xfrm>
            <a:off x="5004048" y="1412776"/>
            <a:ext cx="3600400" cy="2376264"/>
          </a:xfrm>
          <a:prstGeom prst="rect">
            <a:avLst/>
          </a:prstGeom>
          <a:noFill/>
        </p:spPr>
      </p:pic>
      <p:pic>
        <p:nvPicPr>
          <p:cNvPr id="1029" name="Picture 5" descr="C:\Users\коста\Desktop\фото\IMG_0228.jpg"/>
          <p:cNvPicPr>
            <a:picLocks noChangeAspect="1" noChangeArrowheads="1"/>
          </p:cNvPicPr>
          <p:nvPr/>
        </p:nvPicPr>
        <p:blipFill>
          <a:blip r:embed="rId5" cstate="print"/>
          <a:srcRect b="17244"/>
          <a:stretch>
            <a:fillRect/>
          </a:stretch>
        </p:blipFill>
        <p:spPr bwMode="auto">
          <a:xfrm>
            <a:off x="899592" y="4149080"/>
            <a:ext cx="3654848" cy="2088232"/>
          </a:xfrm>
          <a:prstGeom prst="rect">
            <a:avLst/>
          </a:prstGeom>
          <a:noFill/>
        </p:spPr>
      </p:pic>
      <p:pic>
        <p:nvPicPr>
          <p:cNvPr id="15" name="Рисунок 14" descr="C:\Users\коста\Desktop\фото\IMG_0232.jpg"/>
          <p:cNvPicPr/>
          <p:nvPr/>
        </p:nvPicPr>
        <p:blipFill>
          <a:blip r:embed="rId6" cstate="print"/>
          <a:srcRect l="932" t="3580" r="-43" b="5489"/>
          <a:stretch>
            <a:fillRect/>
          </a:stretch>
        </p:blipFill>
        <p:spPr bwMode="auto">
          <a:xfrm>
            <a:off x="4932040" y="4149080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Эмоционально-волевые нарушения- необходимо создавать у детей ситуацию успеха, использовать инновационные технологии для разгрузки и снятия напряжения.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игровые технологии\DSCN53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92880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игровые технологии\DSCN87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4320015"/>
            <a:ext cx="2714644" cy="1821669"/>
          </a:xfrm>
          <a:prstGeom prst="rect">
            <a:avLst/>
          </a:prstGeom>
          <a:noFill/>
        </p:spPr>
      </p:pic>
      <p:pic>
        <p:nvPicPr>
          <p:cNvPr id="3076" name="Picture 4" descr="F:\игровые технологии\DSCN89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4214818"/>
            <a:ext cx="2714644" cy="1839528"/>
          </a:xfrm>
          <a:prstGeom prst="rect">
            <a:avLst/>
          </a:prstGeom>
          <a:noFill/>
        </p:spPr>
      </p:pic>
      <p:pic>
        <p:nvPicPr>
          <p:cNvPr id="9" name="Picture 6" descr="F:\предметно-развивающая среда\DSCN794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1857364"/>
            <a:ext cx="3088747" cy="231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нарушением речи – необходимо вовлекать в совместную деятельность с другими детьми, с помощью игр, игровых технологий активизировать речь детей, создавать условия для развития мелкой моторики.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игровые технологии\DSCN42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00240"/>
            <a:ext cx="2786082" cy="199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игровые технологии\DSCN52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143380"/>
            <a:ext cx="3000396" cy="195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F:\игровые технологии\DSCN52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4228182"/>
            <a:ext cx="2783469" cy="191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F:\творчество\DSCN168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 l="22480" r="24385"/>
          <a:stretch>
            <a:fillRect/>
          </a:stretch>
        </p:blipFill>
        <p:spPr bwMode="auto">
          <a:xfrm>
            <a:off x="5580112" y="198884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4424" t="17836" r="26513" b="16827"/>
          <a:stretch>
            <a:fillRect/>
          </a:stretch>
        </p:blipFill>
        <p:spPr bwMode="auto">
          <a:xfrm>
            <a:off x="251520" y="4509120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xn----ftbbsfefrgc2abf.xn--p1ai/wp-content/uploads/2019/12/cheremnyh-arsentij-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872207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xn----ftbbsfefrgc2abf.xn--p1ai/wp-content/uploads/2019/12/anikina-e.m.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60648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xn----ftbbsfefrgc2abf.xn--p1ai/wp-content/uploads/2019/12/1-2-200x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3376020" cy="2232248"/>
          </a:xfrm>
          <a:prstGeom prst="rect">
            <a:avLst/>
          </a:prstGeom>
          <a:noFill/>
        </p:spPr>
      </p:pic>
      <p:pic>
        <p:nvPicPr>
          <p:cNvPr id="9" name="Рисунок 8" descr="C:\Users\коста\Desktop\для рабоы\IMG-485b918241d00b2a8fa494d51bceb931-V.jpg"/>
          <p:cNvPicPr/>
          <p:nvPr/>
        </p:nvPicPr>
        <p:blipFill>
          <a:blip r:embed="rId7" cstate="print"/>
          <a:srcRect b="23628"/>
          <a:stretch>
            <a:fillRect/>
          </a:stretch>
        </p:blipFill>
        <p:spPr bwMode="auto">
          <a:xfrm>
            <a:off x="5148064" y="260648"/>
            <a:ext cx="34571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коста\Desktop\для рабоы\IMG-98800f24b611b287215e52553a7830c2-V.jpg"/>
          <p:cNvPicPr/>
          <p:nvPr/>
        </p:nvPicPr>
        <p:blipFill>
          <a:blip r:embed="rId8" cstate="print"/>
          <a:srcRect r="6026" b="25978"/>
          <a:stretch>
            <a:fillRect/>
          </a:stretch>
        </p:blipFill>
        <p:spPr bwMode="auto">
          <a:xfrm>
            <a:off x="5076056" y="4437112"/>
            <a:ext cx="3780888" cy="2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s://ozredsch.edumsko.ru/uploads/2000/1147/section/279723/eh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5"/>
            <a:ext cx="49244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Муниципальное бюджетное дошкольное образовательное учреждение</a:t>
            </a:r>
            <a:br>
              <a:rPr lang="ru-RU" sz="2800" dirty="0" smtClean="0"/>
            </a:br>
            <a:r>
              <a:rPr lang="ru-RU" sz="2800" dirty="0" smtClean="0"/>
              <a:t> «Солгонский детский сад»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Юридический адрес: Красноярский край, </a:t>
            </a:r>
            <a:r>
              <a:rPr lang="ru-RU" sz="2400" dirty="0" err="1" smtClean="0"/>
              <a:t>Ужурский</a:t>
            </a:r>
            <a:r>
              <a:rPr lang="ru-RU" sz="2400" dirty="0" smtClean="0"/>
              <a:t> район, село Солгон, улица Харченко,7.</a:t>
            </a:r>
          </a:p>
          <a:p>
            <a:pPr>
              <a:buNone/>
            </a:pPr>
            <a:r>
              <a:rPr lang="ru-RU" sz="2400" dirty="0" smtClean="0"/>
              <a:t>Заведующий: Нечаева Оксана Валерьевна</a:t>
            </a:r>
          </a:p>
          <a:p>
            <a:pPr>
              <a:buNone/>
            </a:pPr>
            <a:r>
              <a:rPr lang="ru-RU" sz="2400" dirty="0" smtClean="0"/>
              <a:t>Координатор: Аникина Елена </a:t>
            </a:r>
            <a:r>
              <a:rPr lang="ru-RU" sz="2400" dirty="0" smtClean="0"/>
              <a:t>Михайловна( старший воспитатель, педагог-психолог)</a:t>
            </a:r>
          </a:p>
          <a:p>
            <a:pPr>
              <a:buNone/>
            </a:pPr>
            <a:r>
              <a:rPr lang="ru-RU" sz="2400" dirty="0" smtClean="0"/>
              <a:t>Учитель- логопед: Кузмина Людмила Александровна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Контактные телефоны: 8 (39 156) 35 1 24</a:t>
            </a:r>
          </a:p>
          <a:p>
            <a:pPr>
              <a:buNone/>
            </a:pPr>
            <a:r>
              <a:rPr lang="ru-RU" sz="2400" dirty="0" smtClean="0"/>
              <a:t>Адрес сайта ОО: </a:t>
            </a:r>
            <a:r>
              <a:rPr lang="ru-RU" sz="2400" u="sng" dirty="0" smtClean="0">
                <a:hlinkClick r:id="rId3"/>
              </a:rPr>
              <a:t>http://дс-солгонский.рф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Электронная почта: </a:t>
            </a:r>
            <a:r>
              <a:rPr lang="en-US" sz="2400" dirty="0" smtClean="0"/>
              <a:t>nechaeva_ov_80@mail.ru</a:t>
            </a:r>
            <a:r>
              <a:rPr lang="ru-RU" sz="2400" dirty="0" smtClean="0"/>
              <a:t>  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Обеспечение равного доступа к образованию для всех обучающихся с учётом разнообразия особых образовательных потребностей и индивидуальных возможностей.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Создать условия для инклюзивного образования и обеспечить совместное воспитание и обучение лиц с ОВЗ и лиц, не имеющих нарушений в развитии;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Создать условия для реализации творческого потенциала детей и педагогов ОО;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Формировать информационно- методическую базу для проведения обучающих семинаров на уровне муниципалитета;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Участвовать в мероприятиях  по вопросам инклюзивного образования (конференциях, семинарах, конкурсах…).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3600" b="1" i="1" dirty="0" smtClean="0"/>
              <a:t> </a:t>
            </a:r>
            <a:endParaRPr lang="ru-RU" sz="36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Наша деятельность направлена: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преодоление трудностей в социальной адаптации;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  овладение навыками функционирования в обществе;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 развитие и активизацию познавательной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развитие когнитивной сферы ребенка, подготовке к началу школьного обучения;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Социализация в группе сверстников, развития общения;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умения устанавливать контакт со взрослыми, умения строить коллективные отношения;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развитие и проявление социальной активности.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с особенностями развития – прежде всего ребёнок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Организация инклюзивного образования в ДОУ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даёт шанс улучшить перспективы детей. С его помощью они учатся общению с другими детьми, развиваются коммуникативные, поведенческие функции, взаимодействуют друг с другом.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ФГОС для детей с ОВЗ: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Охрана укрепления физического и психического здоровья, в том числе и эмоционального благополучия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и поддержка индивидуальности ребёнка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общей культуры воспитанников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189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Уровни развития детей с ОВЗ: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0" y="1397000"/>
          <a:ext cx="609600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технологию, направленную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социальных компетенций, в том числе принятие толерантности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жизненных навыков и социальных компетенций (навыков взаимодействия, взаимопомощи, продуктивной деятельности и т.д.). 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Выделяются три типа технологий, направленных на повышение социальной компетенции: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обучение социальным навыкам;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социальных навыков через подражание;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групповых видов активности, в том числе и игровых.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прямом обучении социальным навыкам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обучает детей правильному поведению через правила и примеры. Принятие правил очень важно для всех детей, но оно должно быть осознанным, связанным с их личным опытом.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муниципальной базовой (опорной) площадки по инклюзивному образованию МБДОУ «Солгонский детский сад»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1" y="980728"/>
          <a:ext cx="8784977" cy="6186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3"/>
                <a:gridCol w="5174894"/>
                <a:gridCol w="1233818"/>
                <a:gridCol w="2088232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Количествен</a:t>
                      </a:r>
                    </a:p>
                    <a:p>
                      <a:r>
                        <a:rPr lang="ru-RU" sz="1400" dirty="0" smtClean="0"/>
                        <a:t>-</a:t>
                      </a:r>
                      <a:r>
                        <a:rPr lang="ru-RU" sz="1400" dirty="0" err="1" smtClean="0"/>
                        <a:t>ный</a:t>
                      </a:r>
                      <a:r>
                        <a:rPr lang="ru-RU" sz="1400" baseline="0" dirty="0" smtClean="0"/>
                        <a:t> показатель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/>
                </a:tc>
              </a:tr>
              <a:tr h="4926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Практическое занятие по теме</a:t>
                      </a:r>
                      <a:r>
                        <a:rPr lang="ru-RU" sz="1400" baseline="0" dirty="0" smtClean="0"/>
                        <a:t> «Развитие психических процессов в домашних условиях.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 психолог Аникина Е.</a:t>
                      </a:r>
                      <a:r>
                        <a:rPr lang="ru-RU" sz="1400" baseline="0" dirty="0" smtClean="0"/>
                        <a:t> М.</a:t>
                      </a:r>
                      <a:endParaRPr lang="ru-RU" sz="1400" dirty="0"/>
                    </a:p>
                  </a:txBody>
                  <a:tcPr/>
                </a:tc>
              </a:tr>
              <a:tr h="33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Родительский электронный</a:t>
                      </a:r>
                      <a:r>
                        <a:rPr lang="ru-RU" sz="1400" baseline="0" dirty="0" smtClean="0"/>
                        <a:t> журнал «Наш ДОМ»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Специалисты, педагоги</a:t>
                      </a:r>
                      <a:endParaRPr lang="ru-RU" sz="1400" dirty="0"/>
                    </a:p>
                  </a:txBody>
                  <a:tcPr/>
                </a:tc>
              </a:tr>
              <a:tr h="7227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Декада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инвалидов «Подарим радость» - акция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Воспитатели старшей и подготовительной группы, педагог-психолог</a:t>
                      </a:r>
                      <a:endParaRPr lang="ru-RU" sz="1400" dirty="0"/>
                    </a:p>
                  </a:txBody>
                  <a:tcPr/>
                </a:tc>
              </a:tr>
              <a:tr h="4952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Знакомство с психотехническими играми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Педагог- психолог Аникина Е.</a:t>
                      </a:r>
                      <a:r>
                        <a:rPr lang="ru-RU" sz="1400" baseline="0" dirty="0" smtClean="0"/>
                        <a:t> М.</a:t>
                      </a:r>
                      <a:endParaRPr lang="ru-RU" sz="1400" dirty="0" smtClean="0"/>
                    </a:p>
                  </a:txBody>
                  <a:tcPr/>
                </a:tc>
              </a:tr>
              <a:tr h="7692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Методы и приёмы</a:t>
                      </a:r>
                      <a:r>
                        <a:rPr lang="ru-RU" sz="1400" baseline="0" dirty="0" smtClean="0"/>
                        <a:t> развития и активизация </a:t>
                      </a:r>
                      <a:r>
                        <a:rPr lang="ru-RU" sz="1400" baseline="0" dirty="0" err="1" smtClean="0"/>
                        <a:t>креативного</a:t>
                      </a:r>
                      <a:r>
                        <a:rPr lang="ru-RU" sz="1400" baseline="0" dirty="0" smtClean="0"/>
                        <a:t> мышления, воображения, творчества (по средствам интернет –ресурса </a:t>
                      </a:r>
                      <a:r>
                        <a:rPr lang="en-US" sz="1400" baseline="0" dirty="0" smtClean="0"/>
                        <a:t>VK)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 всех возрастных</a:t>
                      </a:r>
                      <a:r>
                        <a:rPr lang="ru-RU" sz="1400" baseline="0" dirty="0" smtClean="0"/>
                        <a:t> групп, музыкальный руководитель</a:t>
                      </a:r>
                      <a:endParaRPr lang="ru-RU" sz="1400" dirty="0"/>
                    </a:p>
                  </a:txBody>
                  <a:tcPr/>
                </a:tc>
              </a:tr>
              <a:tr h="4071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Педагогический марафон «Возможности использования инклюзивных практик (методов, техник) в работе с детьми в условиях домашнего образования.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Учитель-логопед, педагог-психолог,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Игры с элементами тренинга</a:t>
                      </a:r>
                      <a:r>
                        <a:rPr lang="ru-RU" sz="1400" baseline="0" dirty="0" smtClean="0"/>
                        <a:t> на развитие коммуникативных  навыков и способностей, игры на формирование толерантности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режимных моментах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Воспитатели старшей и подготовительной группы, педагог-психолог</a:t>
                      </a:r>
                    </a:p>
                  </a:txBody>
                  <a:tcPr/>
                </a:tc>
              </a:tr>
              <a:tr h="4071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Муниципальный конкурс «Лучшие практики инклюзивного образования»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 </a:t>
                      </a:r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Учитель-логопед  Кузьмина</a:t>
                      </a:r>
                      <a:r>
                        <a:rPr lang="ru-RU" sz="1400" baseline="0" dirty="0" smtClean="0"/>
                        <a:t> Л.А.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4000" cy="6930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Обеспечили взаимосвязь  специалистов (логопед, психолог, музыкальный руководитель, инструктор по физической культуре);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Взаимосвязь с окружающим социумом (Солгонская поликлиника, Солгонская СОШ);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 АОП, ООП ДОУ;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инклюзивной практики «Камешки Марблс»;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Поощрение детей, если они помогают друг другу и терпимо относятся к сверстникам с ОВЗ;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Делаем упор в обучении и воспитании на сильные стороны детей. Это позволяет ребёнку верить в себя;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конкурсах различного уровня;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или законными представителями.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805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Муниципальное бюджетное дошкольное образовательное учреждение  «Солгонский детский сад»</vt:lpstr>
      <vt:lpstr>Цель: </vt:lpstr>
      <vt:lpstr>Наша деятельность направлена:</vt:lpstr>
      <vt:lpstr>Организация инклюзивного образования в ДОУ</vt:lpstr>
      <vt:lpstr>Уровни развития детей с ОВЗ:</vt:lpstr>
      <vt:lpstr>Используем технологию, направленную на формирование социальных компетенций, в том числе принятие толерантности</vt:lpstr>
      <vt:lpstr>Анализ работы муниципальной базовой (опорной) площадки по инклюзивному образованию МБДОУ «Солгонский детский сад»</vt:lpstr>
      <vt:lpstr>Слайд 9</vt:lpstr>
      <vt:lpstr>Слайд 10</vt:lpstr>
      <vt:lpstr>Взаимодействие с родителями:</vt:lpstr>
      <vt:lpstr>Использование в коррекционно –развивающей работе камешек Марблс.</vt:lpstr>
      <vt:lpstr>Эмоционально-волевые нарушения- необходимо создавать у детей ситуацию успеха, использовать инновационные технологии для разгрузки и снятия напряжения.</vt:lpstr>
      <vt:lpstr>Дети с нарушением речи – необходимо вовлекать в совместную деятельность с другими детьми, с помощью игр, игровых технологий активизировать речь детей, создавать условия для развития мелкой моторики.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инклюзивного образования в условиях ДОУ</dc:title>
  <dc:creator>Админ</dc:creator>
  <cp:lastModifiedBy>коста</cp:lastModifiedBy>
  <cp:revision>65</cp:revision>
  <dcterms:created xsi:type="dcterms:W3CDTF">2019-01-24T09:06:30Z</dcterms:created>
  <dcterms:modified xsi:type="dcterms:W3CDTF">2021-09-26T13:24:03Z</dcterms:modified>
</cp:coreProperties>
</file>